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256" r:id="rId2"/>
    <p:sldId id="541" r:id="rId3"/>
    <p:sldId id="365" r:id="rId4"/>
    <p:sldId id="422" r:id="rId5"/>
    <p:sldId id="492" r:id="rId6"/>
    <p:sldId id="341" r:id="rId7"/>
    <p:sldId id="491" r:id="rId8"/>
    <p:sldId id="701" r:id="rId9"/>
    <p:sldId id="702" r:id="rId10"/>
    <p:sldId id="373" r:id="rId11"/>
    <p:sldId id="370" r:id="rId12"/>
    <p:sldId id="689" r:id="rId13"/>
    <p:sldId id="690" r:id="rId14"/>
    <p:sldId id="691" r:id="rId15"/>
    <p:sldId id="494" r:id="rId16"/>
    <p:sldId id="371" r:id="rId17"/>
    <p:sldId id="495" r:id="rId18"/>
    <p:sldId id="688" r:id="rId19"/>
    <p:sldId id="496" r:id="rId20"/>
    <p:sldId id="437" r:id="rId21"/>
    <p:sldId id="439" r:id="rId22"/>
    <p:sldId id="440" r:id="rId23"/>
    <p:sldId id="441" r:id="rId24"/>
    <p:sldId id="445" r:id="rId25"/>
    <p:sldId id="442" r:id="rId26"/>
    <p:sldId id="444" r:id="rId27"/>
    <p:sldId id="448" r:id="rId28"/>
    <p:sldId id="446" r:id="rId29"/>
    <p:sldId id="447" r:id="rId30"/>
    <p:sldId id="497" r:id="rId31"/>
    <p:sldId id="449" r:id="rId32"/>
    <p:sldId id="450" r:id="rId33"/>
    <p:sldId id="451" r:id="rId34"/>
    <p:sldId id="452" r:id="rId35"/>
    <p:sldId id="453" r:id="rId36"/>
    <p:sldId id="456" r:id="rId37"/>
    <p:sldId id="692" r:id="rId38"/>
    <p:sldId id="693" r:id="rId39"/>
    <p:sldId id="458" r:id="rId40"/>
    <p:sldId id="694" r:id="rId41"/>
    <p:sldId id="376" r:id="rId42"/>
    <p:sldId id="459" r:id="rId43"/>
    <p:sldId id="457" r:id="rId44"/>
    <p:sldId id="695" r:id="rId45"/>
    <p:sldId id="460" r:id="rId46"/>
    <p:sldId id="498" r:id="rId47"/>
    <p:sldId id="463" r:id="rId48"/>
    <p:sldId id="461" r:id="rId49"/>
    <p:sldId id="462" r:id="rId50"/>
    <p:sldId id="499" r:id="rId51"/>
    <p:sldId id="368" r:id="rId52"/>
    <p:sldId id="388" r:id="rId53"/>
    <p:sldId id="389" r:id="rId54"/>
    <p:sldId id="390" r:id="rId55"/>
    <p:sldId id="391" r:id="rId56"/>
    <p:sldId id="392" r:id="rId57"/>
    <p:sldId id="394" r:id="rId58"/>
    <p:sldId id="395" r:id="rId59"/>
    <p:sldId id="393" r:id="rId60"/>
    <p:sldId id="396" r:id="rId61"/>
    <p:sldId id="700" r:id="rId62"/>
    <p:sldId id="500" r:id="rId63"/>
    <p:sldId id="464" r:id="rId64"/>
    <p:sldId id="465" r:id="rId65"/>
    <p:sldId id="468" r:id="rId66"/>
    <p:sldId id="469" r:id="rId67"/>
    <p:sldId id="467" r:id="rId68"/>
    <p:sldId id="697" r:id="rId69"/>
    <p:sldId id="698" r:id="rId70"/>
    <p:sldId id="696" r:id="rId71"/>
    <p:sldId id="699" r:id="rId72"/>
    <p:sldId id="402" r:id="rId73"/>
    <p:sldId id="403" r:id="rId74"/>
    <p:sldId id="427" r:id="rId75"/>
    <p:sldId id="428" r:id="rId76"/>
    <p:sldId id="687" r:id="rId77"/>
    <p:sldId id="429" r:id="rId78"/>
    <p:sldId id="479" r:id="rId79"/>
    <p:sldId id="480" r:id="rId80"/>
    <p:sldId id="412" r:id="rId81"/>
    <p:sldId id="414" r:id="rId82"/>
    <p:sldId id="483" r:id="rId83"/>
    <p:sldId id="484" r:id="rId84"/>
    <p:sldId id="501" r:id="rId85"/>
    <p:sldId id="417" r:id="rId86"/>
    <p:sldId id="415" r:id="rId87"/>
    <p:sldId id="485" r:id="rId88"/>
    <p:sldId id="486" r:id="rId89"/>
    <p:sldId id="418" r:id="rId90"/>
    <p:sldId id="488" r:id="rId91"/>
    <p:sldId id="487" r:id="rId92"/>
    <p:sldId id="416" r:id="rId93"/>
    <p:sldId id="489" r:id="rId94"/>
    <p:sldId id="413" r:id="rId95"/>
    <p:sldId id="419" r:id="rId96"/>
    <p:sldId id="539" r:id="rId9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1CCF218-DF6E-4C35-936E-6E9DA4FDB30F}">
          <p14:sldIdLst>
            <p14:sldId id="256"/>
            <p14:sldId id="541"/>
          </p14:sldIdLst>
        </p14:section>
        <p14:section name="RNN" id="{74B073D0-4F35-4BF0-A51B-93EF21F255BB}">
          <p14:sldIdLst>
            <p14:sldId id="365"/>
            <p14:sldId id="422"/>
            <p14:sldId id="492"/>
            <p14:sldId id="341"/>
            <p14:sldId id="491"/>
            <p14:sldId id="701"/>
            <p14:sldId id="702"/>
            <p14:sldId id="373"/>
            <p14:sldId id="370"/>
            <p14:sldId id="689"/>
            <p14:sldId id="690"/>
          </p14:sldIdLst>
        </p14:section>
        <p14:section name="Vanilla RNN" id="{DEF7A0FA-00D5-4259-ADD0-1E961D6D15DE}">
          <p14:sldIdLst>
            <p14:sldId id="691"/>
            <p14:sldId id="494"/>
            <p14:sldId id="371"/>
            <p14:sldId id="495"/>
            <p14:sldId id="688"/>
            <p14:sldId id="496"/>
          </p14:sldIdLst>
        </p14:section>
        <p14:section name="FwBw: M-to-O" id="{9944B979-17D5-43A3-A35B-E783B2D1D0C8}">
          <p14:sldIdLst>
            <p14:sldId id="437"/>
            <p14:sldId id="439"/>
            <p14:sldId id="440"/>
            <p14:sldId id="441"/>
          </p14:sldIdLst>
        </p14:section>
        <p14:section name="FwBw: M-to-M" id="{B9DF78BD-1B95-4AA2-8A7B-1614A267E429}">
          <p14:sldIdLst>
            <p14:sldId id="445"/>
            <p14:sldId id="442"/>
            <p14:sldId id="444"/>
            <p14:sldId id="448"/>
            <p14:sldId id="446"/>
            <p14:sldId id="447"/>
          </p14:sldIdLst>
        </p14:section>
        <p14:section name="FwBw: O-to-M" id="{B9F3BD3D-5E2A-4CC6-8C39-53054AC29E05}">
          <p14:sldIdLst>
            <p14:sldId id="497"/>
            <p14:sldId id="449"/>
          </p14:sldIdLst>
        </p14:section>
        <p14:section name="Sequence to Sequence" id="{9E5B1F9B-3199-4CA2-BB97-5D78DB9D0FFF}">
          <p14:sldIdLst>
            <p14:sldId id="450"/>
            <p14:sldId id="451"/>
            <p14:sldId id="452"/>
          </p14:sldIdLst>
        </p14:section>
        <p14:section name="Character Level Language Model" id="{64210145-AA0C-418B-9489-54DAD74896BD}">
          <p14:sldIdLst>
            <p14:sldId id="453"/>
            <p14:sldId id="456"/>
            <p14:sldId id="692"/>
            <p14:sldId id="693"/>
            <p14:sldId id="458"/>
            <p14:sldId id="694"/>
            <p14:sldId id="376"/>
            <p14:sldId id="459"/>
            <p14:sldId id="457"/>
            <p14:sldId id="695"/>
            <p14:sldId id="460"/>
            <p14:sldId id="498"/>
            <p14:sldId id="463"/>
            <p14:sldId id="461"/>
            <p14:sldId id="462"/>
          </p14:sldIdLst>
        </p14:section>
        <p14:section name="Examples" id="{CE9740B9-E823-4187-842E-D872CFACF2FD}">
          <p14:sldIdLst>
            <p14:sldId id="499"/>
            <p14:sldId id="368"/>
            <p14:sldId id="388"/>
            <p14:sldId id="389"/>
            <p14:sldId id="390"/>
            <p14:sldId id="391"/>
            <p14:sldId id="392"/>
            <p14:sldId id="394"/>
            <p14:sldId id="395"/>
            <p14:sldId id="393"/>
            <p14:sldId id="396"/>
            <p14:sldId id="700"/>
          </p14:sldIdLst>
        </p14:section>
        <p14:section name="Backprop Through Time" id="{8A58921F-56E8-49B6-B499-05C5892DE971}">
          <p14:sldIdLst>
            <p14:sldId id="500"/>
            <p14:sldId id="464"/>
            <p14:sldId id="465"/>
            <p14:sldId id="468"/>
            <p14:sldId id="469"/>
            <p14:sldId id="467"/>
            <p14:sldId id="697"/>
            <p14:sldId id="698"/>
            <p14:sldId id="696"/>
            <p14:sldId id="699"/>
          </p14:sldIdLst>
        </p14:section>
        <p14:section name="Deep RNN" id="{9A956EF9-4535-4F22-962E-D2396A3271DE}">
          <p14:sldIdLst>
            <p14:sldId id="402"/>
            <p14:sldId id="403"/>
            <p14:sldId id="427"/>
            <p14:sldId id="428"/>
            <p14:sldId id="687"/>
            <p14:sldId id="429"/>
          </p14:sldIdLst>
        </p14:section>
        <p14:section name="LSTM" id="{A6CA8B27-CDA0-42A2-9AAC-D510C3FA62C2}">
          <p14:sldIdLst>
            <p14:sldId id="479"/>
            <p14:sldId id="480"/>
            <p14:sldId id="412"/>
            <p14:sldId id="414"/>
            <p14:sldId id="483"/>
            <p14:sldId id="484"/>
          </p14:sldIdLst>
        </p14:section>
        <p14:section name="LSTM: FwBw" id="{36C24F7E-16D6-4A77-9914-C554BCE85593}">
          <p14:sldIdLst>
            <p14:sldId id="501"/>
            <p14:sldId id="417"/>
            <p14:sldId id="415"/>
            <p14:sldId id="485"/>
            <p14:sldId id="486"/>
            <p14:sldId id="418"/>
            <p14:sldId id="488"/>
            <p14:sldId id="487"/>
            <p14:sldId id="416"/>
            <p14:sldId id="489"/>
            <p14:sldId id="413"/>
            <p14:sldId id="419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99"/>
    <a:srgbClr val="FFFFCC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1069" autoAdjust="0"/>
  </p:normalViewPr>
  <p:slideViewPr>
    <p:cSldViewPr snapToGrid="0" snapToObjects="1">
      <p:cViewPr varScale="1">
        <p:scale>
          <a:sx n="73" d="100"/>
          <a:sy n="73" d="100"/>
        </p:scale>
        <p:origin x="62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12-Dec-20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12-Dec-20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483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700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661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467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0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921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528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307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Forget gate is like a vector of zeros and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52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 gate is ones and zeros</a:t>
            </a:r>
          </a:p>
          <a:p>
            <a:r>
              <a:rPr lang="en-US" dirty="0"/>
              <a:t>G-gate is -1 to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9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45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469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876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482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775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54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8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A0E3C12-E787-47E5-BAA6-73CD2B02D001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664AA-FD51-49EB-A032-F0BDDE5DA682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347AB-CB62-467F-9405-6984BB32D5C2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E45F8-489B-4514-A35D-54616CD15B19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62FE8-E648-451D-B230-0B009253A920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25AAE-3AFB-4D11-B352-AAD32961C7A3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F29F8-BBDA-473A-B064-6F1C4CECBC46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CCA372-5DF4-4E9E-983A-223F228F67E0}" type="datetime1">
              <a:rPr lang="en-US" smtClean="0"/>
              <a:t>12-Dec-20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1: Recurrent Neural Network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ADF – </a:t>
            </a:r>
            <a:r>
              <a:rPr lang="en-US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5DD48-0112-4E86-AC0B-7CEC16EC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7"/>
            <a:ext cx="11101917" cy="1078992"/>
          </a:xfrm>
        </p:spPr>
        <p:txBody>
          <a:bodyPr/>
          <a:lstStyle/>
          <a:p>
            <a:r>
              <a:rPr lang="en-US" dirty="0"/>
              <a:t>Sequential Processing </a:t>
            </a:r>
            <a:br>
              <a:rPr lang="en-US" dirty="0"/>
            </a:br>
            <a:r>
              <a:rPr lang="en-US" dirty="0"/>
              <a:t>of Non-Sequential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8B4478-B56D-4F7F-AB93-FB5306E0DE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415408"/>
            <a:ext cx="5979622" cy="3619631"/>
          </a:xfrm>
        </p:spPr>
        <p:txBody>
          <a:bodyPr/>
          <a:lstStyle/>
          <a:p>
            <a:r>
              <a:rPr lang="en-US" dirty="0"/>
              <a:t>Classify images by taking a series of “</a:t>
            </a:r>
            <a:r>
              <a:rPr lang="en-US" dirty="0">
                <a:solidFill>
                  <a:srgbClr val="C00000"/>
                </a:solidFill>
              </a:rPr>
              <a:t>glimpses</a:t>
            </a:r>
            <a:r>
              <a:rPr lang="en-US" dirty="0"/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E810E-D660-46FB-9BA8-B863381B6A92}"/>
              </a:ext>
            </a:extLst>
          </p:cNvPr>
          <p:cNvSpPr txBox="1"/>
          <p:nvPr/>
        </p:nvSpPr>
        <p:spPr>
          <a:xfrm>
            <a:off x="486834" y="5951239"/>
            <a:ext cx="6942082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</a:rPr>
              <a:t>Ba, </a:t>
            </a:r>
            <a:r>
              <a:rPr lang="en-US" sz="1050" dirty="0" err="1">
                <a:solidFill>
                  <a:srgbClr val="0000FF"/>
                </a:solidFill>
              </a:rPr>
              <a:t>Mnih</a:t>
            </a:r>
            <a:r>
              <a:rPr lang="en-US" sz="1050" dirty="0">
                <a:solidFill>
                  <a:srgbClr val="0000FF"/>
                </a:solidFill>
              </a:rPr>
              <a:t>, and </a:t>
            </a:r>
            <a:r>
              <a:rPr lang="en-US" sz="1050" dirty="0" err="1">
                <a:solidFill>
                  <a:srgbClr val="0000FF"/>
                </a:solidFill>
              </a:rPr>
              <a:t>Kavukcuoglu</a:t>
            </a:r>
            <a:r>
              <a:rPr lang="en-US" sz="1050" dirty="0">
                <a:solidFill>
                  <a:srgbClr val="0000FF"/>
                </a:solidFill>
              </a:rPr>
              <a:t>, “Multiple Object Recognition with Visual Attention”, ICLR 2015.</a:t>
            </a:r>
          </a:p>
          <a:p>
            <a:r>
              <a:rPr lang="en-US" sz="1050" dirty="0">
                <a:solidFill>
                  <a:srgbClr val="0000FF"/>
                </a:solidFill>
              </a:rPr>
              <a:t>Gregor et al, “DRAW: A Recurrent Neural Network For Image Generation”, ICML 2015</a:t>
            </a:r>
          </a:p>
        </p:txBody>
      </p:sp>
      <p:pic>
        <p:nvPicPr>
          <p:cNvPr id="17" name="Picture 16" descr="A picture containing table&#10;&#10;Description automatically generated">
            <a:extLst>
              <a:ext uri="{FF2B5EF4-FFF2-40B4-BE49-F238E27FC236}">
                <a16:creationId xmlns:a16="http://schemas.microsoft.com/office/drawing/2014/main" id="{5F306A07-59E0-4DDE-8D52-446FEAAD7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0" r="12432"/>
          <a:stretch/>
        </p:blipFill>
        <p:spPr>
          <a:xfrm>
            <a:off x="6807149" y="881471"/>
            <a:ext cx="5255173" cy="536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6298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D58D60B-E3FE-4C22-BFF4-89B7E5BDB7E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363" y="2009775"/>
            <a:ext cx="11102975" cy="4025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Generate images one piece at a time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Sequential Processing of Non-Sequential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0946C-0A99-468E-A70F-E5F3B67CCD08}"/>
              </a:ext>
            </a:extLst>
          </p:cNvPr>
          <p:cNvSpPr txBox="1"/>
          <p:nvPr/>
        </p:nvSpPr>
        <p:spPr>
          <a:xfrm>
            <a:off x="486834" y="6117492"/>
            <a:ext cx="6942082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</a:rPr>
              <a:t>Gregor et al, “DRAW: A Recurrent Neural Network For Image Generation”, ICML 2015</a:t>
            </a:r>
          </a:p>
        </p:txBody>
      </p:sp>
      <p:pic>
        <p:nvPicPr>
          <p:cNvPr id="16" name="Content Placeholder 19">
            <a:extLst>
              <a:ext uri="{FF2B5EF4-FFF2-40B4-BE49-F238E27FC236}">
                <a16:creationId xmlns:a16="http://schemas.microsoft.com/office/drawing/2014/main" id="{69B28E5C-11BA-418F-8DBB-D65F0ECB47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76" r="11657"/>
          <a:stretch/>
        </p:blipFill>
        <p:spPr bwMode="auto">
          <a:xfrm>
            <a:off x="1514624" y="2548572"/>
            <a:ext cx="3639267" cy="351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8" name="Picture 2" descr="http://karpathy.github.io/assets/rnn/house_generate.gif">
            <a:extLst>
              <a:ext uri="{FF2B5EF4-FFF2-40B4-BE49-F238E27FC236}">
                <a16:creationId xmlns:a16="http://schemas.microsoft.com/office/drawing/2014/main" id="{EBEE7C13-3553-4A01-8D5E-790128611A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1271" y="2548572"/>
            <a:ext cx="3639267" cy="351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72624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35C2E1-A6B6-4B4C-9B05-E3F3274AB06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4336247" cy="4025490"/>
          </a:xfrm>
        </p:spPr>
        <p:txBody>
          <a:bodyPr/>
          <a:lstStyle/>
          <a:p>
            <a:r>
              <a:rPr lang="en-US" dirty="0"/>
              <a:t>Integrate with oil paint simulator</a:t>
            </a:r>
          </a:p>
          <a:p>
            <a:r>
              <a:rPr lang="en-US" dirty="0"/>
              <a:t>At each timestep output a new stroke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Sequential Processing of Non-Sequential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0946C-0A99-468E-A70F-E5F3B67CCD08}"/>
              </a:ext>
            </a:extLst>
          </p:cNvPr>
          <p:cNvSpPr txBox="1"/>
          <p:nvPr/>
        </p:nvSpPr>
        <p:spPr>
          <a:xfrm>
            <a:off x="486834" y="6117492"/>
            <a:ext cx="6942082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0000FF"/>
                </a:solidFill>
              </a:rPr>
              <a:t>Ganin</a:t>
            </a:r>
            <a:r>
              <a:rPr lang="en-US" sz="1050" dirty="0">
                <a:solidFill>
                  <a:srgbClr val="0000FF"/>
                </a:solidFill>
              </a:rPr>
              <a:t> et al, “Synthesizing Programs for Images using Reinforced Adversarial Learning”, ICML 2018</a:t>
            </a:r>
          </a:p>
        </p:txBody>
      </p:sp>
      <p:pic>
        <p:nvPicPr>
          <p:cNvPr id="4" name="LRHsyztYuPEePknu">
            <a:hlinkClick r:id="" action="ppaction://media"/>
            <a:extLst>
              <a:ext uri="{FF2B5EF4-FFF2-40B4-BE49-F238E27FC236}">
                <a16:creationId xmlns:a16="http://schemas.microsoft.com/office/drawing/2014/main" id="{9945BC19-30B7-4DD5-8941-1E9A4E0D5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3767" y="2044318"/>
            <a:ext cx="6441488" cy="38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39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Sequential Processing of Non-Sequential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0946C-0A99-468E-A70F-E5F3B67CCD08}"/>
              </a:ext>
            </a:extLst>
          </p:cNvPr>
          <p:cNvSpPr txBox="1"/>
          <p:nvPr/>
        </p:nvSpPr>
        <p:spPr>
          <a:xfrm>
            <a:off x="486834" y="6117492"/>
            <a:ext cx="6942082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0000FF"/>
                </a:solidFill>
              </a:rPr>
              <a:t>Ganin</a:t>
            </a:r>
            <a:r>
              <a:rPr lang="en-US" sz="1050" dirty="0">
                <a:solidFill>
                  <a:srgbClr val="0000FF"/>
                </a:solidFill>
              </a:rPr>
              <a:t> et al, “Synthesizing Programs for Images using Reinforced Adversarial Learning”, ICML 2018</a:t>
            </a:r>
          </a:p>
        </p:txBody>
      </p:sp>
      <p:pic>
        <p:nvPicPr>
          <p:cNvPr id="10" name="Content Placeholder 9" descr="A picture containing food, cheese&#10;&#10;Description automatically generated">
            <a:extLst>
              <a:ext uri="{FF2B5EF4-FFF2-40B4-BE49-F238E27FC236}">
                <a16:creationId xmlns:a16="http://schemas.microsoft.com/office/drawing/2014/main" id="{C69877DD-6A36-4DE4-B988-94FA9587D12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917778" y="2286774"/>
            <a:ext cx="6942081" cy="3471041"/>
          </a:xfr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11C6C51C-791E-4DC2-BB0C-D01BB98818D2}"/>
              </a:ext>
            </a:extLst>
          </p:cNvPr>
          <p:cNvSpPr txBox="1">
            <a:spLocks/>
          </p:cNvSpPr>
          <p:nvPr/>
        </p:nvSpPr>
        <p:spPr bwMode="auto">
          <a:xfrm>
            <a:off x="487680" y="2009550"/>
            <a:ext cx="4336247" cy="402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6075" indent="-346075" algn="l" defTabSz="457200" rtl="0" eaLnBrk="1" fontAlgn="base" hangingPunct="1">
              <a:lnSpc>
                <a:spcPct val="114000"/>
              </a:lnSpc>
              <a:spcBef>
                <a:spcPts val="1800"/>
              </a:spcBef>
              <a:spcAft>
                <a:spcPct val="0"/>
              </a:spcAft>
              <a:buSzPct val="135000"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93725" indent="-182563" algn="l" defTabSz="457200" rtl="0" eaLnBrk="1" fontAlgn="base" hangingPunct="1">
              <a:lnSpc>
                <a:spcPct val="114000"/>
              </a:lnSpc>
              <a:spcBef>
                <a:spcPts val="800"/>
              </a:spcBef>
              <a:spcAft>
                <a:spcPct val="0"/>
              </a:spcAft>
              <a:buClr>
                <a:srgbClr val="595959"/>
              </a:buClr>
              <a:buFont typeface="Lucida Grande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22325" indent="-182563" algn="l" defTabSz="457200" rtl="0" eaLnBrk="1" fontAlgn="base" hangingPunct="1">
              <a:lnSpc>
                <a:spcPct val="114000"/>
              </a:lnSpc>
              <a:spcBef>
                <a:spcPts val="700"/>
              </a:spcBef>
              <a:spcAft>
                <a:spcPct val="0"/>
              </a:spcAft>
              <a:buClr>
                <a:srgbClr val="595959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50925" indent="-182563" algn="l" defTabSz="457200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595959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33488" indent="-182563" algn="l" defTabSz="457200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Integrate with oil paint simulator</a:t>
            </a:r>
          </a:p>
          <a:p>
            <a:r>
              <a:rPr lang="en-US" dirty="0"/>
              <a:t>At each timestep output a new stroke</a:t>
            </a:r>
          </a:p>
        </p:txBody>
      </p:sp>
    </p:spTree>
    <p:extLst>
      <p:ext uri="{BB962C8B-B14F-4D97-AF65-F5344CB8AC3E}">
        <p14:creationId xmlns:p14="http://schemas.microsoft.com/office/powerpoint/2010/main" val="327818404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Vanilla</a:t>
            </a:r>
            <a:r>
              <a:rPr lang="en-US" dirty="0"/>
              <a:t> Recurrent Neural Network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62274192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42A94E-7E9E-40DB-BFA3-69EE5EF37CB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RNN cell uses the state to record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output at each stage </a:t>
            </a:r>
            <a:r>
              <a:rPr lang="en-US" dirty="0"/>
              <a:t>that is passed.</a:t>
            </a:r>
          </a:p>
          <a:p>
            <a:pPr lvl="1"/>
            <a:r>
              <a:rPr lang="en-US" sz="2400" dirty="0"/>
              <a:t>State functions as a memory</a:t>
            </a:r>
          </a:p>
          <a:p>
            <a:r>
              <a:rPr lang="en-US" dirty="0"/>
              <a:t>The state is the inputted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back into the cell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along with the next data</a:t>
            </a:r>
            <a:br>
              <a:rPr lang="en-US" dirty="0"/>
            </a:br>
            <a:r>
              <a:rPr lang="en-US" dirty="0"/>
              <a:t>in the sequence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" name="Content Placeholder 4" descr="The RNN Model (528) _ The RNN Model (528) - ML0120ENv2 Courseware - Cognitive Class 012">
            <a:extLst>
              <a:ext uri="{FF2B5EF4-FFF2-40B4-BE49-F238E27FC236}">
                <a16:creationId xmlns:a16="http://schemas.microsoft.com/office/drawing/2014/main" id="{2909DDFE-5D83-4BFD-A3FA-71D237ACA67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6000"/>
          </a:blip>
          <a:srcRect l="23155" t="32016" r="23800" b="20981"/>
          <a:stretch>
            <a:fillRect/>
          </a:stretch>
        </p:blipFill>
        <p:spPr>
          <a:xfrm>
            <a:off x="6037792" y="2800872"/>
            <a:ext cx="5300506" cy="29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2539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5" name="Content Placeholder 4" descr="The RNN Model (528) _ The RNN Model (528) - ML0120ENv2 Courseware - Cognitive Class 012">
            <a:extLst>
              <a:ext uri="{FF2B5EF4-FFF2-40B4-BE49-F238E27FC236}">
                <a16:creationId xmlns:a16="http://schemas.microsoft.com/office/drawing/2014/main" id="{79E3AAE7-E637-4F9F-906B-2ED158BBB9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6000"/>
          </a:blip>
          <a:srcRect l="23155" t="32016" r="23800" b="20981"/>
          <a:stretch>
            <a:fillRect/>
          </a:stretch>
        </p:blipFill>
        <p:spPr>
          <a:xfrm>
            <a:off x="244586" y="2210631"/>
            <a:ext cx="6009069" cy="332146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D972EE0-84C6-47D7-AA1E-8BDC0D661E50}"/>
              </a:ext>
            </a:extLst>
          </p:cNvPr>
          <p:cNvSpPr/>
          <p:nvPr/>
        </p:nvSpPr>
        <p:spPr>
          <a:xfrm>
            <a:off x="2420908" y="3916390"/>
            <a:ext cx="285750" cy="1828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842347A-5DD0-4204-A6D2-961699145CE2}"/>
              </a:ext>
            </a:extLst>
          </p:cNvPr>
          <p:cNvSpPr/>
          <p:nvPr/>
        </p:nvSpPr>
        <p:spPr>
          <a:xfrm>
            <a:off x="3826798" y="3916390"/>
            <a:ext cx="285750" cy="182880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48" name="Content Placeholder 9">
            <a:extLst>
              <a:ext uri="{FF2B5EF4-FFF2-40B4-BE49-F238E27FC236}">
                <a16:creationId xmlns:a16="http://schemas.microsoft.com/office/drawing/2014/main" id="{6B065079-4ABE-4FD9-98B5-700218A265B8}"/>
              </a:ext>
            </a:extLst>
          </p:cNvPr>
          <p:cNvSpPr txBox="1">
            <a:spLocks/>
          </p:cNvSpPr>
          <p:nvPr/>
        </p:nvSpPr>
        <p:spPr>
          <a:xfrm>
            <a:off x="6407468" y="1789271"/>
            <a:ext cx="5722226" cy="40624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200" dirty="0">
                <a:solidFill>
                  <a:srgbClr val="E7E6E6">
                    <a:lumMod val="25000"/>
                  </a:srgbClr>
                </a:solidFill>
                <a:latin typeface="+mj-lt"/>
              </a:rPr>
              <a:t>Receive 2 inputs</a:t>
            </a:r>
            <a:endParaRPr lang="id-ID" sz="2200" dirty="0">
              <a:solidFill>
                <a:srgbClr val="E7E6E6">
                  <a:lumMod val="25000"/>
                </a:srgbClr>
              </a:solidFill>
              <a:latin typeface="+mj-lt"/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sz="2200" dirty="0">
                <a:solidFill>
                  <a:srgbClr val="C00000"/>
                </a:solidFill>
                <a:latin typeface="+mj-lt"/>
              </a:rPr>
              <a:t>D</a:t>
            </a:r>
            <a:r>
              <a:rPr lang="id-ID" sz="2200" dirty="0">
                <a:solidFill>
                  <a:srgbClr val="C00000"/>
                </a:solidFill>
                <a:latin typeface="+mj-lt"/>
              </a:rPr>
              <a:t>ata </a:t>
            </a:r>
            <a:r>
              <a:rPr lang="en-US" sz="2200" dirty="0">
                <a:solidFill>
                  <a:srgbClr val="C00000"/>
                </a:solidFill>
                <a:latin typeface="+mj-lt"/>
              </a:rPr>
              <a:t>Sequence</a:t>
            </a:r>
            <a:endParaRPr lang="id-ID" sz="2200" dirty="0">
              <a:solidFill>
                <a:srgbClr val="C00000"/>
              </a:solidFill>
              <a:latin typeface="+mj-lt"/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sz="2200" dirty="0">
                <a:solidFill>
                  <a:srgbClr val="008000"/>
                </a:solidFill>
                <a:latin typeface="+mj-lt"/>
              </a:rPr>
              <a:t>P</a:t>
            </a:r>
            <a:r>
              <a:rPr lang="id-ID" sz="2200" dirty="0">
                <a:solidFill>
                  <a:srgbClr val="008000"/>
                </a:solidFill>
                <a:latin typeface="+mj-lt"/>
              </a:rPr>
              <a:t>revious state</a:t>
            </a:r>
            <a:r>
              <a:rPr lang="en-US" sz="2200" dirty="0">
                <a:solidFill>
                  <a:srgbClr val="0000FF"/>
                </a:solidFill>
                <a:latin typeface="+mj-lt"/>
              </a:rPr>
              <a:t> </a:t>
            </a:r>
            <a:r>
              <a:rPr lang="id-ID" sz="2200" dirty="0">
                <a:solidFill>
                  <a:srgbClr val="E7E6E6">
                    <a:lumMod val="25000"/>
                  </a:srgbClr>
                </a:solidFill>
                <a:latin typeface="+mj-lt"/>
              </a:rPr>
              <a:t>(hidden)</a:t>
            </a:r>
            <a:endParaRPr lang="id-ID" sz="2200" dirty="0">
              <a:solidFill>
                <a:srgbClr val="008000"/>
              </a:solidFill>
              <a:latin typeface="+mj-lt"/>
            </a:endParaRPr>
          </a:p>
          <a:p>
            <a:pPr lvl="2" fontAlgn="auto">
              <a:spcAft>
                <a:spcPts val="0"/>
              </a:spcAft>
              <a:defRPr/>
            </a:pPr>
            <a:endParaRPr lang="id-ID" sz="2200" dirty="0">
              <a:solidFill>
                <a:srgbClr val="E7E6E6">
                  <a:lumMod val="25000"/>
                </a:srgbClr>
              </a:solidFill>
              <a:latin typeface="+mj-lt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200" dirty="0">
                <a:solidFill>
                  <a:srgbClr val="E7E6E6">
                    <a:lumMod val="25000"/>
                  </a:srgbClr>
                </a:solidFill>
                <a:latin typeface="+mj-lt"/>
              </a:rPr>
              <a:t>Produce </a:t>
            </a:r>
            <a:r>
              <a:rPr lang="id-ID" sz="2200" dirty="0">
                <a:solidFill>
                  <a:srgbClr val="E7E6E6">
                    <a:lumMod val="25000"/>
                  </a:srgbClr>
                </a:solidFill>
                <a:latin typeface="+mj-lt"/>
              </a:rPr>
              <a:t>2 output</a:t>
            </a:r>
            <a:r>
              <a:rPr lang="en-US" sz="2200" dirty="0">
                <a:solidFill>
                  <a:srgbClr val="E7E6E6">
                    <a:lumMod val="25000"/>
                  </a:srgbClr>
                </a:solidFill>
                <a:latin typeface="+mj-lt"/>
              </a:rPr>
              <a:t>s</a:t>
            </a:r>
            <a:r>
              <a:rPr lang="id-ID" sz="2200" dirty="0">
                <a:solidFill>
                  <a:srgbClr val="E7E6E6">
                    <a:lumMod val="25000"/>
                  </a:srgbClr>
                </a:solidFill>
                <a:latin typeface="+mj-lt"/>
              </a:rPr>
              <a:t>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id-ID" sz="2200" dirty="0">
                <a:solidFill>
                  <a:srgbClr val="ED7D31">
                    <a:lumMod val="75000"/>
                  </a:srgbClr>
                </a:solidFill>
                <a:latin typeface="+mj-lt"/>
              </a:rPr>
              <a:t>Output </a:t>
            </a:r>
            <a:r>
              <a:rPr lang="en-US" sz="2200" dirty="0">
                <a:solidFill>
                  <a:srgbClr val="ED7D31">
                    <a:lumMod val="75000"/>
                  </a:srgbClr>
                </a:solidFill>
                <a:latin typeface="+mj-lt"/>
              </a:rPr>
              <a:t>Sequence (prediction)</a:t>
            </a:r>
            <a:endParaRPr lang="id-ID" sz="2200" dirty="0">
              <a:solidFill>
                <a:srgbClr val="ED7D31">
                  <a:lumMod val="75000"/>
                </a:srgbClr>
              </a:solidFill>
              <a:latin typeface="+mj-lt"/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sz="2200" dirty="0">
                <a:solidFill>
                  <a:srgbClr val="0000FF"/>
                </a:solidFill>
                <a:latin typeface="+mj-lt"/>
              </a:rPr>
              <a:t>Current State </a:t>
            </a:r>
            <a:r>
              <a:rPr lang="id-ID" sz="2200" dirty="0">
                <a:solidFill>
                  <a:srgbClr val="E7E6E6">
                    <a:lumMod val="25000"/>
                  </a:srgbClr>
                </a:solidFill>
                <a:latin typeface="+mj-lt"/>
              </a:rPr>
              <a:t>(hidden)</a:t>
            </a:r>
          </a:p>
          <a:p>
            <a:pPr lvl="2" fontAlgn="auto">
              <a:spcAft>
                <a:spcPts val="0"/>
              </a:spcAft>
              <a:defRPr/>
            </a:pPr>
            <a:endParaRPr lang="id-ID" sz="2200" dirty="0">
              <a:solidFill>
                <a:srgbClr val="E7E6E6">
                  <a:lumMod val="25000"/>
                </a:srgbClr>
              </a:solidFill>
              <a:latin typeface="+mj-lt"/>
            </a:endParaRPr>
          </a:p>
          <a:p>
            <a:pPr fontAlgn="auto">
              <a:spcAft>
                <a:spcPts val="0"/>
              </a:spcAft>
            </a:pPr>
            <a:r>
              <a:rPr lang="en-US" sz="2200" dirty="0">
                <a:solidFill>
                  <a:srgbClr val="E7E6E6">
                    <a:lumMod val="25000"/>
                  </a:srgbClr>
                </a:solidFill>
                <a:latin typeface="+mj-lt"/>
              </a:rPr>
              <a:t>If there is an input for the next sequence, the </a:t>
            </a:r>
            <a:r>
              <a:rPr lang="en-US" sz="2200" dirty="0">
                <a:solidFill>
                  <a:srgbClr val="0000FF"/>
                </a:solidFill>
                <a:latin typeface="+mj-lt"/>
              </a:rPr>
              <a:t>current state </a:t>
            </a:r>
            <a:r>
              <a:rPr lang="en-US" sz="2200" dirty="0">
                <a:solidFill>
                  <a:srgbClr val="E7E6E6">
                    <a:lumMod val="25000"/>
                  </a:srgbClr>
                </a:solidFill>
                <a:latin typeface="+mj-lt"/>
              </a:rPr>
              <a:t>will be used as the </a:t>
            </a:r>
            <a:r>
              <a:rPr lang="en-US" sz="2200" dirty="0">
                <a:solidFill>
                  <a:srgbClr val="008000"/>
                </a:solidFill>
                <a:latin typeface="+mj-lt"/>
              </a:rPr>
              <a:t>next input state</a:t>
            </a:r>
            <a:endParaRPr lang="id-ID" sz="2200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596D44-A6A1-408E-B691-4FAF50C6912E}"/>
              </a:ext>
            </a:extLst>
          </p:cNvPr>
          <p:cNvSpPr/>
          <p:nvPr/>
        </p:nvSpPr>
        <p:spPr>
          <a:xfrm>
            <a:off x="2420908" y="2735467"/>
            <a:ext cx="1691640" cy="1387347"/>
          </a:xfrm>
          <a:prstGeom prst="rect">
            <a:avLst/>
          </a:prstGeom>
          <a:solidFill>
            <a:srgbClr val="3F71C8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kern="0" dirty="0">
                <a:solidFill>
                  <a:prstClr val="white"/>
                </a:solidFill>
                <a:latin typeface="Product Sans"/>
                <a:ea typeface="+mn-ea"/>
                <a:cs typeface="+mn-cs"/>
              </a:rPr>
              <a:t>RNN</a:t>
            </a:r>
            <a:endParaRPr lang="en-US" kern="0" dirty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90818A-222F-4138-B6A2-E081F2A5A904}"/>
              </a:ext>
            </a:extLst>
          </p:cNvPr>
          <p:cNvSpPr/>
          <p:nvPr/>
        </p:nvSpPr>
        <p:spPr>
          <a:xfrm>
            <a:off x="830318" y="3184656"/>
            <a:ext cx="1171082" cy="4889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kern="0" dirty="0">
                <a:solidFill>
                  <a:prstClr val="black"/>
                </a:solidFill>
                <a:latin typeface="Product Sans"/>
                <a:ea typeface="+mn-ea"/>
                <a:cs typeface="+mn-cs"/>
              </a:rPr>
              <a:t>Data In</a:t>
            </a:r>
            <a:endParaRPr lang="en-US" sz="2000" kern="0" dirty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CEAA8F-D641-484D-8A66-077CAE16EE13}"/>
              </a:ext>
            </a:extLst>
          </p:cNvPr>
          <p:cNvCxnSpPr>
            <a:cxnSpLocks/>
            <a:stCxn id="50" idx="3"/>
            <a:endCxn id="49" idx="1"/>
          </p:cNvCxnSpPr>
          <p:nvPr/>
        </p:nvCxnSpPr>
        <p:spPr>
          <a:xfrm>
            <a:off x="2001400" y="3429140"/>
            <a:ext cx="419508" cy="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27BEA27-37FD-4941-AC4A-0C02F125E233}"/>
              </a:ext>
            </a:extLst>
          </p:cNvPr>
          <p:cNvSpPr/>
          <p:nvPr/>
        </p:nvSpPr>
        <p:spPr>
          <a:xfrm>
            <a:off x="4406057" y="3184656"/>
            <a:ext cx="1171082" cy="488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kern="0" dirty="0">
                <a:solidFill>
                  <a:prstClr val="black"/>
                </a:solidFill>
                <a:latin typeface="Product Sans"/>
                <a:ea typeface="+mn-ea"/>
                <a:cs typeface="+mn-cs"/>
              </a:rPr>
              <a:t>Data Out</a:t>
            </a:r>
            <a:endParaRPr lang="en-US" sz="2000" kern="0" dirty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E73ED42-847A-4493-989A-4796BD93FC7F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 flipV="1">
            <a:off x="4112548" y="3429140"/>
            <a:ext cx="293509" cy="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71A0447-2487-4151-9445-859716E66253}"/>
              </a:ext>
            </a:extLst>
          </p:cNvPr>
          <p:cNvSpPr/>
          <p:nvPr/>
        </p:nvSpPr>
        <p:spPr>
          <a:xfrm>
            <a:off x="1242228" y="4409798"/>
            <a:ext cx="1454860" cy="554914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600" kern="0" dirty="0">
                <a:solidFill>
                  <a:prstClr val="black"/>
                </a:solidFill>
                <a:latin typeface="Product Sans"/>
                <a:ea typeface="+mn-ea"/>
                <a:cs typeface="+mn-cs"/>
              </a:rPr>
              <a:t>previous hidden state</a:t>
            </a:r>
            <a:endParaRPr lang="en-US" sz="1600" kern="0" dirty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cxnSp>
        <p:nvCxnSpPr>
          <p:cNvPr id="55" name="Straight Arrow Connector 29">
            <a:extLst>
              <a:ext uri="{FF2B5EF4-FFF2-40B4-BE49-F238E27FC236}">
                <a16:creationId xmlns:a16="http://schemas.microsoft.com/office/drawing/2014/main" id="{0DE15D62-E6CD-407B-B8AC-87706660225A}"/>
              </a:ext>
            </a:extLst>
          </p:cNvPr>
          <p:cNvCxnSpPr>
            <a:cxnSpLocks/>
            <a:stCxn id="54" idx="0"/>
            <a:endCxn id="46" idx="1"/>
          </p:cNvCxnSpPr>
          <p:nvPr/>
        </p:nvCxnSpPr>
        <p:spPr>
          <a:xfrm rot="5400000" flipH="1" flipV="1">
            <a:off x="1994299" y="3983189"/>
            <a:ext cx="401968" cy="451250"/>
          </a:xfrm>
          <a:prstGeom prst="bentConnector2">
            <a:avLst/>
          </a:prstGeom>
          <a:noFill/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Straight Arrow Connector 29">
            <a:extLst>
              <a:ext uri="{FF2B5EF4-FFF2-40B4-BE49-F238E27FC236}">
                <a16:creationId xmlns:a16="http://schemas.microsoft.com/office/drawing/2014/main" id="{75A1CC61-AAEA-4FF0-BC66-5FD03EA3257C}"/>
              </a:ext>
            </a:extLst>
          </p:cNvPr>
          <p:cNvCxnSpPr>
            <a:cxnSpLocks/>
            <a:stCxn id="47" idx="3"/>
            <a:endCxn id="57" idx="0"/>
          </p:cNvCxnSpPr>
          <p:nvPr/>
        </p:nvCxnSpPr>
        <p:spPr>
          <a:xfrm>
            <a:off x="4112548" y="4007830"/>
            <a:ext cx="427645" cy="401968"/>
          </a:xfrm>
          <a:prstGeom prst="bentConnector2">
            <a:avLst/>
          </a:prstGeom>
          <a:noFill/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073A318-70B7-489C-BA88-5FF56329DA23}"/>
              </a:ext>
            </a:extLst>
          </p:cNvPr>
          <p:cNvSpPr/>
          <p:nvPr/>
        </p:nvSpPr>
        <p:spPr>
          <a:xfrm>
            <a:off x="3812763" y="4409798"/>
            <a:ext cx="1454860" cy="5549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600" kern="0" dirty="0">
                <a:solidFill>
                  <a:prstClr val="black"/>
                </a:solidFill>
                <a:latin typeface="Product Sans"/>
                <a:ea typeface="+mn-ea"/>
                <a:cs typeface="+mn-cs"/>
              </a:rPr>
              <a:t>current hidden state</a:t>
            </a:r>
            <a:endParaRPr lang="en-US" sz="1600" kern="0" dirty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cxnSp>
        <p:nvCxnSpPr>
          <p:cNvPr id="58" name="Straight Arrow Connector 29">
            <a:extLst>
              <a:ext uri="{FF2B5EF4-FFF2-40B4-BE49-F238E27FC236}">
                <a16:creationId xmlns:a16="http://schemas.microsoft.com/office/drawing/2014/main" id="{FA5F19C6-A95A-42FB-8FCF-FAF584AF5114}"/>
              </a:ext>
            </a:extLst>
          </p:cNvPr>
          <p:cNvCxnSpPr>
            <a:cxnSpLocks/>
            <a:stCxn id="57" idx="1"/>
            <a:endCxn id="54" idx="3"/>
          </p:cNvCxnSpPr>
          <p:nvPr/>
        </p:nvCxnSpPr>
        <p:spPr>
          <a:xfrm flipH="1">
            <a:off x="2697088" y="4687255"/>
            <a:ext cx="1115675" cy="0"/>
          </a:xfrm>
          <a:prstGeom prst="straightConnector1">
            <a:avLst/>
          </a:prstGeom>
          <a:noFill/>
          <a:ln w="28575" cap="flat" cmpd="sng" algn="ctr">
            <a:solidFill>
              <a:srgbClr val="70AD47">
                <a:lumMod val="75000"/>
              </a:srgbClr>
            </a:solidFill>
            <a:prstDash val="dash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6727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 animBg="1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86B6A7-1D1C-41AF-A5EA-2DB5623441DC}"/>
              </a:ext>
            </a:extLst>
          </p:cNvPr>
          <p:cNvSpPr/>
          <p:nvPr/>
        </p:nvSpPr>
        <p:spPr>
          <a:xfrm>
            <a:off x="2700268" y="2730238"/>
            <a:ext cx="285750" cy="385094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471C75-7B09-4743-87DC-441CD7BF6130}"/>
              </a:ext>
            </a:extLst>
          </p:cNvPr>
          <p:cNvSpPr/>
          <p:nvPr/>
        </p:nvSpPr>
        <p:spPr>
          <a:xfrm>
            <a:off x="3633718" y="2730238"/>
            <a:ext cx="285750" cy="385094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3FD1C2-B31A-4D12-9FAE-48F2C434B9A2}"/>
              </a:ext>
            </a:extLst>
          </p:cNvPr>
          <p:cNvSpPr/>
          <p:nvPr/>
        </p:nvSpPr>
        <p:spPr>
          <a:xfrm>
            <a:off x="2700268" y="2138402"/>
            <a:ext cx="1219200" cy="976312"/>
          </a:xfrm>
          <a:prstGeom prst="rect">
            <a:avLst/>
          </a:prstGeom>
          <a:solidFill>
            <a:srgbClr val="3F71C8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kern="0" dirty="0">
                <a:solidFill>
                  <a:prstClr val="white"/>
                </a:solidFill>
                <a:latin typeface="Product Sans"/>
                <a:ea typeface="+mn-ea"/>
                <a:cs typeface="+mn-cs"/>
              </a:rPr>
              <a:t>RNN</a:t>
            </a:r>
            <a:endParaRPr lang="en-US" kern="0" dirty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340815-0CE7-4F92-BF1D-46124D797B26}"/>
              </a:ext>
            </a:extLst>
          </p:cNvPr>
          <p:cNvSpPr/>
          <p:nvPr/>
        </p:nvSpPr>
        <p:spPr>
          <a:xfrm>
            <a:off x="1404868" y="2434011"/>
            <a:ext cx="990600" cy="3850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kern="0" dirty="0">
                <a:solidFill>
                  <a:prstClr val="black"/>
                </a:solidFill>
                <a:latin typeface="Product Sans"/>
                <a:ea typeface="+mn-ea"/>
                <a:cs typeface="+mn-cs"/>
              </a:rPr>
              <a:t>Data In</a:t>
            </a:r>
            <a:endParaRPr lang="en-US" sz="1400" kern="0" dirty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A0C296-F81B-46B9-B90B-817E961EF30A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>
            <a:off x="2395468" y="2626558"/>
            <a:ext cx="30480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A9B9342-A710-40BD-9316-D5D40149FFCB}"/>
              </a:ext>
            </a:extLst>
          </p:cNvPr>
          <p:cNvSpPr/>
          <p:nvPr/>
        </p:nvSpPr>
        <p:spPr>
          <a:xfrm>
            <a:off x="4288085" y="2434011"/>
            <a:ext cx="990600" cy="3850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kern="0" dirty="0">
                <a:solidFill>
                  <a:prstClr val="black"/>
                </a:solidFill>
                <a:latin typeface="Product Sans"/>
                <a:ea typeface="+mn-ea"/>
                <a:cs typeface="+mn-cs"/>
              </a:rPr>
              <a:t>Data Out</a:t>
            </a:r>
            <a:endParaRPr lang="en-US" sz="1400" kern="0" dirty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743945-7E3D-41B5-B98F-2C1496E1DA90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>
            <a:off x="3919469" y="2626558"/>
            <a:ext cx="368617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116DA52-286F-45D5-9EC0-DCCC99E2E812}"/>
              </a:ext>
            </a:extLst>
          </p:cNvPr>
          <p:cNvSpPr/>
          <p:nvPr/>
        </p:nvSpPr>
        <p:spPr>
          <a:xfrm>
            <a:off x="1621789" y="3307261"/>
            <a:ext cx="990600" cy="43703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200" kern="0" dirty="0">
                <a:solidFill>
                  <a:prstClr val="black"/>
                </a:solidFill>
                <a:latin typeface="Product Sans"/>
                <a:ea typeface="+mn-ea"/>
                <a:cs typeface="+mn-cs"/>
              </a:rPr>
              <a:t>previous hidden state</a:t>
            </a:r>
            <a:endParaRPr lang="en-US" sz="1200" kern="0" dirty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cxnSp>
        <p:nvCxnSpPr>
          <p:cNvPr id="40" name="Straight Arrow Connector 29">
            <a:extLst>
              <a:ext uri="{FF2B5EF4-FFF2-40B4-BE49-F238E27FC236}">
                <a16:creationId xmlns:a16="http://schemas.microsoft.com/office/drawing/2014/main" id="{DD655313-3B13-42EE-84FE-45003D4FEDFA}"/>
              </a:ext>
            </a:extLst>
          </p:cNvPr>
          <p:cNvCxnSpPr>
            <a:cxnSpLocks/>
            <a:stCxn id="39" idx="0"/>
            <a:endCxn id="32" idx="1"/>
          </p:cNvCxnSpPr>
          <p:nvPr/>
        </p:nvCxnSpPr>
        <p:spPr>
          <a:xfrm rot="5400000" flipH="1" flipV="1">
            <a:off x="2216442" y="2823435"/>
            <a:ext cx="384475" cy="583179"/>
          </a:xfrm>
          <a:prstGeom prst="bentConnector2">
            <a:avLst/>
          </a:prstGeom>
          <a:noFill/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Straight Arrow Connector 29">
            <a:extLst>
              <a:ext uri="{FF2B5EF4-FFF2-40B4-BE49-F238E27FC236}">
                <a16:creationId xmlns:a16="http://schemas.microsoft.com/office/drawing/2014/main" id="{B38AFEF1-9DE3-48A8-AA96-383A167083D6}"/>
              </a:ext>
            </a:extLst>
          </p:cNvPr>
          <p:cNvCxnSpPr>
            <a:cxnSpLocks/>
            <a:stCxn id="33" idx="3"/>
            <a:endCxn id="42" idx="0"/>
          </p:cNvCxnSpPr>
          <p:nvPr/>
        </p:nvCxnSpPr>
        <p:spPr>
          <a:xfrm>
            <a:off x="3919468" y="2922786"/>
            <a:ext cx="547438" cy="384475"/>
          </a:xfrm>
          <a:prstGeom prst="bentConnector2">
            <a:avLst/>
          </a:prstGeom>
          <a:noFill/>
          <a:ln w="28575" cap="flat" cmpd="sng" algn="ctr">
            <a:solidFill>
              <a:srgbClr val="5B9BD5">
                <a:lumMod val="5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7AC7384-76BC-43C1-B7DA-7960D6DF979B}"/>
              </a:ext>
            </a:extLst>
          </p:cNvPr>
          <p:cNvSpPr/>
          <p:nvPr/>
        </p:nvSpPr>
        <p:spPr>
          <a:xfrm>
            <a:off x="3971606" y="3307261"/>
            <a:ext cx="990600" cy="437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200" kern="0" dirty="0">
                <a:solidFill>
                  <a:prstClr val="black"/>
                </a:solidFill>
                <a:latin typeface="Product Sans"/>
                <a:ea typeface="+mn-ea"/>
                <a:cs typeface="+mn-cs"/>
              </a:rPr>
              <a:t>current hidden state</a:t>
            </a:r>
            <a:endParaRPr lang="en-US" sz="1200" kern="0" dirty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cxnSp>
        <p:nvCxnSpPr>
          <p:cNvPr id="43" name="Straight Arrow Connector 29">
            <a:extLst>
              <a:ext uri="{FF2B5EF4-FFF2-40B4-BE49-F238E27FC236}">
                <a16:creationId xmlns:a16="http://schemas.microsoft.com/office/drawing/2014/main" id="{3DA8BDC7-E134-4934-BA7D-D3B4D9C68915}"/>
              </a:ext>
            </a:extLst>
          </p:cNvPr>
          <p:cNvCxnSpPr>
            <a:cxnSpLocks/>
            <a:stCxn id="42" idx="1"/>
            <a:endCxn id="39" idx="3"/>
          </p:cNvCxnSpPr>
          <p:nvPr/>
        </p:nvCxnSpPr>
        <p:spPr>
          <a:xfrm flipH="1">
            <a:off x="2612390" y="3525776"/>
            <a:ext cx="1359217" cy="0"/>
          </a:xfrm>
          <a:prstGeom prst="straightConnector1">
            <a:avLst/>
          </a:prstGeom>
          <a:noFill/>
          <a:ln w="28575" cap="flat" cmpd="sng" algn="ctr">
            <a:solidFill>
              <a:srgbClr val="70AD47">
                <a:lumMod val="75000"/>
              </a:srgbClr>
            </a:solidFill>
            <a:prstDash val="dash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F043A3D-C86C-4674-8BF1-BB138EEDD4FB}"/>
                  </a:ext>
                </a:extLst>
              </p:cNvPr>
              <p:cNvSpPr txBox="1"/>
              <p:nvPr/>
            </p:nvSpPr>
            <p:spPr>
              <a:xfrm>
                <a:off x="1710551" y="4606041"/>
                <a:ext cx="4905638" cy="677108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F043A3D-C86C-4674-8BF1-BB138EEDD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51" y="4606041"/>
                <a:ext cx="490563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0456AD3-B860-45CB-81E6-E35CE981AB71}"/>
              </a:ext>
            </a:extLst>
          </p:cNvPr>
          <p:cNvGrpSpPr/>
          <p:nvPr/>
        </p:nvGrpSpPr>
        <p:grpSpPr>
          <a:xfrm>
            <a:off x="1481862" y="4232446"/>
            <a:ext cx="1172116" cy="1134508"/>
            <a:chOff x="550887" y="3313459"/>
            <a:chExt cx="1172116" cy="113450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415226B-EA57-4CAA-90E4-7B1D478C8307}"/>
                </a:ext>
              </a:extLst>
            </p:cNvPr>
            <p:cNvSpPr/>
            <p:nvPr/>
          </p:nvSpPr>
          <p:spPr>
            <a:xfrm>
              <a:off x="793998" y="3752045"/>
              <a:ext cx="685895" cy="695922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3DD72A-CB2B-47A3-872F-63F60EDC5B33}"/>
                </a:ext>
              </a:extLst>
            </p:cNvPr>
            <p:cNvSpPr/>
            <p:nvPr/>
          </p:nvSpPr>
          <p:spPr>
            <a:xfrm>
              <a:off x="550887" y="3313459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ArialMT"/>
                </a:rPr>
                <a:t>new state</a:t>
              </a:r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6D4AAC1-3998-4633-82D4-D0A69292ECA3}"/>
              </a:ext>
            </a:extLst>
          </p:cNvPr>
          <p:cNvGrpSpPr/>
          <p:nvPr/>
        </p:nvGrpSpPr>
        <p:grpSpPr>
          <a:xfrm>
            <a:off x="2317317" y="4671032"/>
            <a:ext cx="2136819" cy="1165258"/>
            <a:chOff x="1356361" y="3752045"/>
            <a:chExt cx="2136819" cy="116525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00E9FF-7E55-410E-9CD0-DFBBF17E23DB}"/>
                </a:ext>
              </a:extLst>
            </p:cNvPr>
            <p:cNvSpPr/>
            <p:nvPr/>
          </p:nvSpPr>
          <p:spPr>
            <a:xfrm>
              <a:off x="1356361" y="4547971"/>
              <a:ext cx="2136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9A00FF"/>
                  </a:solidFill>
                  <a:latin typeface="ArialMT"/>
                </a:rPr>
                <a:t>Weight function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52016CB-7C55-4B1A-A88B-12AA258CDCE6}"/>
                </a:ext>
              </a:extLst>
            </p:cNvPr>
            <p:cNvSpPr/>
            <p:nvPr/>
          </p:nvSpPr>
          <p:spPr>
            <a:xfrm>
              <a:off x="2081823" y="3752045"/>
              <a:ext cx="685895" cy="695922"/>
            </a:xfrm>
            <a:prstGeom prst="rect">
              <a:avLst/>
            </a:prstGeom>
            <a:noFill/>
            <a:ln w="28575">
              <a:solidFill>
                <a:srgbClr val="B13B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4E060BD-447B-42F8-AAEE-ADC240209FAD}"/>
              </a:ext>
            </a:extLst>
          </p:cNvPr>
          <p:cNvGrpSpPr/>
          <p:nvPr/>
        </p:nvGrpSpPr>
        <p:grpSpPr>
          <a:xfrm>
            <a:off x="4172077" y="4232446"/>
            <a:ext cx="1070355" cy="1134508"/>
            <a:chOff x="3181141" y="3313459"/>
            <a:chExt cx="1070355" cy="113450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FFB940B-3445-4420-8499-0D2E836B684D}"/>
                </a:ext>
              </a:extLst>
            </p:cNvPr>
            <p:cNvSpPr/>
            <p:nvPr/>
          </p:nvSpPr>
          <p:spPr>
            <a:xfrm>
              <a:off x="3187968" y="3313459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08000"/>
                  </a:solidFill>
                  <a:latin typeface="ArialMT"/>
                </a:rPr>
                <a:t>old state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D935587-813F-4C8B-B0B6-D3E79DCBB159}"/>
                </a:ext>
              </a:extLst>
            </p:cNvPr>
            <p:cNvSpPr/>
            <p:nvPr/>
          </p:nvSpPr>
          <p:spPr>
            <a:xfrm>
              <a:off x="3181141" y="3752045"/>
              <a:ext cx="1070355" cy="695922"/>
            </a:xfrm>
            <a:prstGeom prst="rect">
              <a:avLst/>
            </a:prstGeom>
            <a:noFill/>
            <a:ln w="28575">
              <a:solidFill>
                <a:srgbClr val="38761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53E1FA3-1916-46CB-8D06-05B2EF7835D8}"/>
              </a:ext>
            </a:extLst>
          </p:cNvPr>
          <p:cNvGrpSpPr/>
          <p:nvPr/>
        </p:nvGrpSpPr>
        <p:grpSpPr>
          <a:xfrm>
            <a:off x="4944430" y="4671033"/>
            <a:ext cx="1907458" cy="1442257"/>
            <a:chOff x="3923515" y="3752045"/>
            <a:chExt cx="1907458" cy="144225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4463435-D5AF-4258-9AA2-0CA4FE98E326}"/>
                </a:ext>
              </a:extLst>
            </p:cNvPr>
            <p:cNvSpPr/>
            <p:nvPr/>
          </p:nvSpPr>
          <p:spPr>
            <a:xfrm>
              <a:off x="3923515" y="4547971"/>
              <a:ext cx="190745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ArialMT"/>
                </a:rPr>
                <a:t>input at some time step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46D2D0C-E5B1-4574-8B45-886EC6B04279}"/>
                </a:ext>
              </a:extLst>
            </p:cNvPr>
            <p:cNvSpPr/>
            <p:nvPr/>
          </p:nvSpPr>
          <p:spPr>
            <a:xfrm>
              <a:off x="4534297" y="3752045"/>
              <a:ext cx="685895" cy="6959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6">
                <a:extLst>
                  <a:ext uri="{FF2B5EF4-FFF2-40B4-BE49-F238E27FC236}">
                    <a16:creationId xmlns:a16="http://schemas.microsoft.com/office/drawing/2014/main" id="{AC48BA65-7256-4E44-A4E1-9E383F33FCB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7164668" y="1760253"/>
                <a:ext cx="4267675" cy="4220669"/>
              </a:xfr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228600" indent="-228600" defTabSz="914400" fontAlgn="auto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E7E6E6">
                        <a:lumMod val="25000"/>
                      </a:srgbClr>
                    </a:solidFill>
                    <a:latin typeface="+mj-lt"/>
                    <a:ea typeface="+mn-ea"/>
                    <a:cs typeface="+mn-cs"/>
                  </a:rPr>
                  <a:t>Same function and set of parameters are used at </a:t>
                </a:r>
                <a:r>
                  <a:rPr lang="en-US" sz="2200" dirty="0">
                    <a:solidFill>
                      <a:srgbClr val="C00000"/>
                    </a:solidFill>
                    <a:latin typeface="+mj-lt"/>
                    <a:ea typeface="+mn-ea"/>
                    <a:cs typeface="+mn-cs"/>
                  </a:rPr>
                  <a:t>every time step</a:t>
                </a:r>
              </a:p>
              <a:p>
                <a:pPr marL="228600" indent="-228600" defTabSz="914400" fontAlgn="auto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rgbClr val="E7E6E6">
                      <a:lumMod val="25000"/>
                    </a:srgbClr>
                  </a:solidFill>
                  <a:latin typeface="+mj-lt"/>
                  <a:ea typeface="+mn-ea"/>
                  <a:cs typeface="+mn-cs"/>
                </a:endParaRPr>
              </a:p>
              <a:p>
                <a:pPr marL="228600" indent="-228600" defTabSz="914400" fontAlgn="auto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E7E6E6">
                        <a:lumMod val="25000"/>
                      </a:srgbClr>
                    </a:solidFill>
                    <a:latin typeface="+mj-lt"/>
                    <a:ea typeface="+mn-ea"/>
                    <a:cs typeface="+mn-cs"/>
                  </a:rPr>
                  <a:t>Each input/output has its own </a:t>
                </a:r>
                <a:r>
                  <a:rPr lang="en-US" sz="2200" dirty="0">
                    <a:solidFill>
                      <a:srgbClr val="C00000"/>
                    </a:solidFill>
                    <a:latin typeface="+mj-lt"/>
                    <a:ea typeface="+mn-ea"/>
                    <a:cs typeface="+mn-cs"/>
                  </a:rPr>
                  <a:t>weights</a:t>
                </a:r>
                <a:r>
                  <a:rPr lang="en-US" sz="2200" dirty="0">
                    <a:solidFill>
                      <a:srgbClr val="E7E6E6">
                        <a:lumMod val="25000"/>
                      </a:srgbClr>
                    </a:solidFill>
                    <a:latin typeface="+mj-lt"/>
                    <a:ea typeface="+mn-ea"/>
                    <a:cs typeface="+mn-cs"/>
                  </a:rPr>
                  <a:t> parameter</a:t>
                </a:r>
              </a:p>
              <a:p>
                <a:pPr marL="476250" lvl="1" indent="-22860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E7E6E6">
                        <a:lumMod val="25000"/>
                      </a:srgbClr>
                    </a:solidFill>
                    <a:latin typeface="+mj-lt"/>
                    <a:ea typeface="+mn-ea"/>
                  </a:rPr>
                  <a:t>Input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+mj-lt"/>
                  <a:ea typeface="+mn-ea"/>
                </a:endParaRPr>
              </a:p>
              <a:p>
                <a:pPr marL="476250" lvl="1" indent="-22860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E7E6E6">
                        <a:lumMod val="25000"/>
                      </a:srgbClr>
                    </a:solidFill>
                    <a:latin typeface="+mj-lt"/>
                    <a:ea typeface="+mn-ea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</m:oMath>
                </a14:m>
                <a:endParaRPr lang="en-US" sz="2200" dirty="0">
                  <a:solidFill>
                    <a:schemeClr val="accent2"/>
                  </a:solidFill>
                  <a:latin typeface="+mj-lt"/>
                  <a:ea typeface="+mn-ea"/>
                </a:endParaRPr>
              </a:p>
              <a:p>
                <a:pPr marL="476250" lvl="1" indent="-228600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rgbClr val="E7E6E6">
                        <a:lumMod val="25000"/>
                      </a:srgbClr>
                    </a:solidFill>
                    <a:latin typeface="+mj-lt"/>
                    <a:ea typeface="+mn-ea"/>
                  </a:rPr>
                  <a:t>Hidden state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h</m:t>
                    </m:r>
                  </m:oMath>
                </a14:m>
                <a:endParaRPr lang="en-US" sz="2200" dirty="0">
                  <a:solidFill>
                    <a:srgbClr val="E7E6E6">
                      <a:lumMod val="25000"/>
                    </a:srgbClr>
                  </a:solidFill>
                  <a:latin typeface="+mj-lt"/>
                  <a:ea typeface="+mn-ea"/>
                </a:endParaRPr>
              </a:p>
            </p:txBody>
          </p:sp>
        </mc:Choice>
        <mc:Fallback xmlns="">
          <p:sp>
            <p:nvSpPr>
              <p:cNvPr id="84" name="Content Placeholder 6">
                <a:extLst>
                  <a:ext uri="{FF2B5EF4-FFF2-40B4-BE49-F238E27FC236}">
                    <a16:creationId xmlns:a16="http://schemas.microsoft.com/office/drawing/2014/main" id="{AC48BA65-7256-4E44-A4E1-9E383F33F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7164668" y="1760253"/>
                <a:ext cx="4267675" cy="4220669"/>
              </a:xfrm>
              <a:blipFill>
                <a:blip r:embed="rId3"/>
                <a:stretch>
                  <a:fillRect l="-1571" t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0756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6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marL="228600" indent="-228600" defTabSz="914400" fontAlgn="auto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</a:pPr>
                <a:r>
                  <a:rPr lang="en-US" dirty="0"/>
                  <a:t>Also called “</a:t>
                </a:r>
                <a:r>
                  <a:rPr lang="en-US" dirty="0">
                    <a:solidFill>
                      <a:srgbClr val="C00000"/>
                    </a:solidFill>
                  </a:rPr>
                  <a:t>Elman RNN</a:t>
                </a:r>
                <a:r>
                  <a:rPr lang="en-US" dirty="0"/>
                  <a:t>” after Prof. Jeffrey Elman</a:t>
                </a:r>
              </a:p>
              <a:p>
                <a:pPr marL="228600" indent="-228600" defTabSz="914400" fontAlgn="auto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</a:pPr>
                <a:r>
                  <a:rPr lang="en-US" dirty="0"/>
                  <a:t>Weights in hidden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7E6E6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7E6E6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E7E6E6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E7E6E6">
                        <a:lumMod val="25000"/>
                      </a:srgbClr>
                    </a:solidFill>
                    <a:latin typeface="Product Sans"/>
                    <a:ea typeface="+mn-ea"/>
                    <a:cs typeface="+mn-cs"/>
                  </a:rPr>
                  <a:t>:</a:t>
                </a:r>
              </a:p>
              <a:p>
                <a:pPr marL="685800" lvl="1" indent="-228600" defTabSz="914400" fontAlgn="auto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𝑥h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E7E6E6">
                      <a:lumMod val="25000"/>
                    </a:srgb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800" lvl="1" indent="-228600" defTabSz="914400" fontAlgn="auto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hh</m:t>
                        </m:r>
                      </m:sub>
                    </m:sSub>
                    <m:r>
                      <a:rPr lang="en-US" sz="320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3200" dirty="0">
                    <a:solidFill>
                      <a:srgbClr val="00800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800" lvl="1" indent="-228600" defTabSz="914400" fontAlgn="auto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E7E6E6">
                      <a:lumMod val="25000"/>
                    </a:srgb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28600" indent="-228600" defTabSz="914400" fontAlgn="auto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</a:pPr>
                <a:r>
                  <a:rPr lang="en-US" dirty="0"/>
                  <a:t>Weights in output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E7E6E6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E7E6E6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rgbClr val="E7E6E6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E7E6E6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E7E6E6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solidFill>
                      <a:srgbClr val="E7E6E6">
                        <a:lumMod val="25000"/>
                      </a:srgbClr>
                    </a:solidFill>
                    <a:latin typeface="Product Sans"/>
                    <a:ea typeface="+mn-ea"/>
                    <a:cs typeface="+mn-cs"/>
                  </a:rPr>
                  <a:t>:</a:t>
                </a:r>
                <a:endParaRPr lang="en-US" sz="2000" i="1" dirty="0">
                  <a:solidFill>
                    <a:srgbClr val="E7E6E6">
                      <a:lumMod val="25000"/>
                    </a:srgb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685800" lvl="1" indent="-228600" defTabSz="914400" fontAlgn="auto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h𝑦</m:t>
                        </m:r>
                      </m:sub>
                    </m:sSub>
                    <m:r>
                      <a:rPr lang="en-US" sz="3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3200" dirty="0">
                    <a:solidFill>
                      <a:srgbClr val="0000FF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>
                  <a:solidFill>
                    <a:srgbClr val="0000FF"/>
                  </a:solidFill>
                  <a:latin typeface="Product Sans"/>
                  <a:ea typeface="+mn-ea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8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714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Recurrent Neural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8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state consists of a single </a:t>
            </a:r>
            <a:r>
              <a:rPr lang="en-US" dirty="0">
                <a:solidFill>
                  <a:srgbClr val="0000FF"/>
                </a:solidFill>
              </a:rPr>
              <a:t>"hidden" </a:t>
            </a:r>
            <a:r>
              <a:rPr lang="en-US" dirty="0"/>
              <a:t>vector 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Vanilla</a:t>
            </a:r>
            <a:r>
              <a:rPr lang="en-US" dirty="0"/>
              <a:t> Recurrent Neural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63059" y="2611521"/>
                <a:ext cx="3067699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59" y="2611521"/>
                <a:ext cx="306769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487875" y="4008845"/>
                <a:ext cx="5610895" cy="486352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hh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23912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23912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23912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𝑥h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875" y="4008845"/>
                <a:ext cx="5610895" cy="48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334596" y="4975466"/>
                <a:ext cx="3196161" cy="834784"/>
              </a:xfrm>
              <a:custGeom>
                <a:avLst/>
                <a:gdLst>
                  <a:gd name="connsiteX0" fmla="*/ 0 w 3196161"/>
                  <a:gd name="connsiteY0" fmla="*/ 0 h 834784"/>
                  <a:gd name="connsiteX1" fmla="*/ 703155 w 3196161"/>
                  <a:gd name="connsiteY1" fmla="*/ 0 h 834784"/>
                  <a:gd name="connsiteX2" fmla="*/ 1374349 w 3196161"/>
                  <a:gd name="connsiteY2" fmla="*/ 0 h 834784"/>
                  <a:gd name="connsiteX3" fmla="*/ 2013581 w 3196161"/>
                  <a:gd name="connsiteY3" fmla="*/ 0 h 834784"/>
                  <a:gd name="connsiteX4" fmla="*/ 3196161 w 3196161"/>
                  <a:gd name="connsiteY4" fmla="*/ 0 h 834784"/>
                  <a:gd name="connsiteX5" fmla="*/ 3196161 w 3196161"/>
                  <a:gd name="connsiteY5" fmla="*/ 434088 h 834784"/>
                  <a:gd name="connsiteX6" fmla="*/ 3196161 w 3196161"/>
                  <a:gd name="connsiteY6" fmla="*/ 834784 h 834784"/>
                  <a:gd name="connsiteX7" fmla="*/ 2524967 w 3196161"/>
                  <a:gd name="connsiteY7" fmla="*/ 834784 h 834784"/>
                  <a:gd name="connsiteX8" fmla="*/ 1821812 w 3196161"/>
                  <a:gd name="connsiteY8" fmla="*/ 834784 h 834784"/>
                  <a:gd name="connsiteX9" fmla="*/ 1118656 w 3196161"/>
                  <a:gd name="connsiteY9" fmla="*/ 834784 h 834784"/>
                  <a:gd name="connsiteX10" fmla="*/ 0 w 3196161"/>
                  <a:gd name="connsiteY10" fmla="*/ 834784 h 834784"/>
                  <a:gd name="connsiteX11" fmla="*/ 0 w 3196161"/>
                  <a:gd name="connsiteY11" fmla="*/ 425740 h 834784"/>
                  <a:gd name="connsiteX12" fmla="*/ 0 w 3196161"/>
                  <a:gd name="connsiteY12" fmla="*/ 0 h 83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96161" h="834784" fill="none" extrusionOk="0">
                    <a:moveTo>
                      <a:pt x="0" y="0"/>
                    </a:moveTo>
                    <a:cubicBezTo>
                      <a:pt x="203514" y="23745"/>
                      <a:pt x="545533" y="22610"/>
                      <a:pt x="703155" y="0"/>
                    </a:cubicBezTo>
                    <a:cubicBezTo>
                      <a:pt x="860778" y="-22610"/>
                      <a:pt x="1135423" y="-19179"/>
                      <a:pt x="1374349" y="0"/>
                    </a:cubicBezTo>
                    <a:cubicBezTo>
                      <a:pt x="1613275" y="19179"/>
                      <a:pt x="1858932" y="2211"/>
                      <a:pt x="2013581" y="0"/>
                    </a:cubicBezTo>
                    <a:cubicBezTo>
                      <a:pt x="2168230" y="-2211"/>
                      <a:pt x="2738428" y="58022"/>
                      <a:pt x="3196161" y="0"/>
                    </a:cubicBezTo>
                    <a:cubicBezTo>
                      <a:pt x="3213043" y="213340"/>
                      <a:pt x="3213987" y="277431"/>
                      <a:pt x="3196161" y="434088"/>
                    </a:cubicBezTo>
                    <a:cubicBezTo>
                      <a:pt x="3178335" y="590745"/>
                      <a:pt x="3201633" y="690845"/>
                      <a:pt x="3196161" y="834784"/>
                    </a:cubicBezTo>
                    <a:cubicBezTo>
                      <a:pt x="3055255" y="827070"/>
                      <a:pt x="2689861" y="836993"/>
                      <a:pt x="2524967" y="834784"/>
                    </a:cubicBezTo>
                    <a:cubicBezTo>
                      <a:pt x="2360073" y="832575"/>
                      <a:pt x="2155433" y="812735"/>
                      <a:pt x="1821812" y="834784"/>
                    </a:cubicBezTo>
                    <a:cubicBezTo>
                      <a:pt x="1488192" y="856833"/>
                      <a:pt x="1340406" y="851898"/>
                      <a:pt x="1118656" y="834784"/>
                    </a:cubicBezTo>
                    <a:cubicBezTo>
                      <a:pt x="896906" y="817670"/>
                      <a:pt x="463232" y="871739"/>
                      <a:pt x="0" y="834784"/>
                    </a:cubicBezTo>
                    <a:cubicBezTo>
                      <a:pt x="3620" y="750074"/>
                      <a:pt x="-19422" y="525937"/>
                      <a:pt x="0" y="425740"/>
                    </a:cubicBezTo>
                    <a:cubicBezTo>
                      <a:pt x="19422" y="325543"/>
                      <a:pt x="4097" y="153800"/>
                      <a:pt x="0" y="0"/>
                    </a:cubicBezTo>
                    <a:close/>
                  </a:path>
                  <a:path w="3196161" h="834784" stroke="0" extrusionOk="0">
                    <a:moveTo>
                      <a:pt x="0" y="0"/>
                    </a:moveTo>
                    <a:cubicBezTo>
                      <a:pt x="227008" y="-34984"/>
                      <a:pt x="544351" y="-5855"/>
                      <a:pt x="703155" y="0"/>
                    </a:cubicBezTo>
                    <a:cubicBezTo>
                      <a:pt x="861960" y="5855"/>
                      <a:pt x="1118103" y="21660"/>
                      <a:pt x="1342388" y="0"/>
                    </a:cubicBezTo>
                    <a:cubicBezTo>
                      <a:pt x="1566673" y="-21660"/>
                      <a:pt x="1746684" y="-9272"/>
                      <a:pt x="1981620" y="0"/>
                    </a:cubicBezTo>
                    <a:cubicBezTo>
                      <a:pt x="2216556" y="9272"/>
                      <a:pt x="2282694" y="616"/>
                      <a:pt x="2556929" y="0"/>
                    </a:cubicBezTo>
                    <a:cubicBezTo>
                      <a:pt x="2831164" y="-616"/>
                      <a:pt x="2894322" y="11696"/>
                      <a:pt x="3196161" y="0"/>
                    </a:cubicBezTo>
                    <a:cubicBezTo>
                      <a:pt x="3186507" y="185670"/>
                      <a:pt x="3176161" y="281197"/>
                      <a:pt x="3196161" y="425740"/>
                    </a:cubicBezTo>
                    <a:cubicBezTo>
                      <a:pt x="3216161" y="570283"/>
                      <a:pt x="3182923" y="633339"/>
                      <a:pt x="3196161" y="834784"/>
                    </a:cubicBezTo>
                    <a:cubicBezTo>
                      <a:pt x="2957229" y="822458"/>
                      <a:pt x="2671304" y="862507"/>
                      <a:pt x="2524967" y="834784"/>
                    </a:cubicBezTo>
                    <a:cubicBezTo>
                      <a:pt x="2378630" y="807061"/>
                      <a:pt x="2165181" y="836709"/>
                      <a:pt x="1949658" y="834784"/>
                    </a:cubicBezTo>
                    <a:cubicBezTo>
                      <a:pt x="1734135" y="832859"/>
                      <a:pt x="1645674" y="831515"/>
                      <a:pt x="1374349" y="834784"/>
                    </a:cubicBezTo>
                    <a:cubicBezTo>
                      <a:pt x="1103024" y="838053"/>
                      <a:pt x="1052286" y="836268"/>
                      <a:pt x="799040" y="834784"/>
                    </a:cubicBezTo>
                    <a:cubicBezTo>
                      <a:pt x="545794" y="833300"/>
                      <a:pt x="399404" y="822944"/>
                      <a:pt x="0" y="834784"/>
                    </a:cubicBezTo>
                    <a:cubicBezTo>
                      <a:pt x="-10358" y="690824"/>
                      <a:pt x="11289" y="514550"/>
                      <a:pt x="0" y="434088"/>
                    </a:cubicBezTo>
                    <a:cubicBezTo>
                      <a:pt x="-11289" y="353626"/>
                      <a:pt x="8" y="191214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265626194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596" y="4975466"/>
                <a:ext cx="3196161" cy="8347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2656261943">
                      <a:custGeom>
                        <a:avLst/>
                        <a:gdLst>
                          <a:gd name="connsiteX0" fmla="*/ 0 w 3196161"/>
                          <a:gd name="connsiteY0" fmla="*/ 0 h 834784"/>
                          <a:gd name="connsiteX1" fmla="*/ 703155 w 3196161"/>
                          <a:gd name="connsiteY1" fmla="*/ 0 h 834784"/>
                          <a:gd name="connsiteX2" fmla="*/ 1374349 w 3196161"/>
                          <a:gd name="connsiteY2" fmla="*/ 0 h 834784"/>
                          <a:gd name="connsiteX3" fmla="*/ 2013581 w 3196161"/>
                          <a:gd name="connsiteY3" fmla="*/ 0 h 834784"/>
                          <a:gd name="connsiteX4" fmla="*/ 3196161 w 3196161"/>
                          <a:gd name="connsiteY4" fmla="*/ 0 h 834784"/>
                          <a:gd name="connsiteX5" fmla="*/ 3196161 w 3196161"/>
                          <a:gd name="connsiteY5" fmla="*/ 434088 h 834784"/>
                          <a:gd name="connsiteX6" fmla="*/ 3196161 w 3196161"/>
                          <a:gd name="connsiteY6" fmla="*/ 834784 h 834784"/>
                          <a:gd name="connsiteX7" fmla="*/ 2524967 w 3196161"/>
                          <a:gd name="connsiteY7" fmla="*/ 834784 h 834784"/>
                          <a:gd name="connsiteX8" fmla="*/ 1821812 w 3196161"/>
                          <a:gd name="connsiteY8" fmla="*/ 834784 h 834784"/>
                          <a:gd name="connsiteX9" fmla="*/ 1118656 w 3196161"/>
                          <a:gd name="connsiteY9" fmla="*/ 834784 h 834784"/>
                          <a:gd name="connsiteX10" fmla="*/ 0 w 3196161"/>
                          <a:gd name="connsiteY10" fmla="*/ 834784 h 834784"/>
                          <a:gd name="connsiteX11" fmla="*/ 0 w 3196161"/>
                          <a:gd name="connsiteY11" fmla="*/ 425740 h 834784"/>
                          <a:gd name="connsiteX12" fmla="*/ 0 w 3196161"/>
                          <a:gd name="connsiteY12" fmla="*/ 0 h 8347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96161" h="834784" fill="none" extrusionOk="0">
                            <a:moveTo>
                              <a:pt x="0" y="0"/>
                            </a:moveTo>
                            <a:cubicBezTo>
                              <a:pt x="203514" y="23745"/>
                              <a:pt x="545533" y="22610"/>
                              <a:pt x="703155" y="0"/>
                            </a:cubicBezTo>
                            <a:cubicBezTo>
                              <a:pt x="860778" y="-22610"/>
                              <a:pt x="1135423" y="-19179"/>
                              <a:pt x="1374349" y="0"/>
                            </a:cubicBezTo>
                            <a:cubicBezTo>
                              <a:pt x="1613275" y="19179"/>
                              <a:pt x="1858932" y="2211"/>
                              <a:pt x="2013581" y="0"/>
                            </a:cubicBezTo>
                            <a:cubicBezTo>
                              <a:pt x="2168230" y="-2211"/>
                              <a:pt x="2738428" y="58022"/>
                              <a:pt x="3196161" y="0"/>
                            </a:cubicBezTo>
                            <a:cubicBezTo>
                              <a:pt x="3213043" y="213340"/>
                              <a:pt x="3213987" y="277431"/>
                              <a:pt x="3196161" y="434088"/>
                            </a:cubicBezTo>
                            <a:cubicBezTo>
                              <a:pt x="3178335" y="590745"/>
                              <a:pt x="3201633" y="690845"/>
                              <a:pt x="3196161" y="834784"/>
                            </a:cubicBezTo>
                            <a:cubicBezTo>
                              <a:pt x="3055255" y="827070"/>
                              <a:pt x="2689861" y="836993"/>
                              <a:pt x="2524967" y="834784"/>
                            </a:cubicBezTo>
                            <a:cubicBezTo>
                              <a:pt x="2360073" y="832575"/>
                              <a:pt x="2155433" y="812735"/>
                              <a:pt x="1821812" y="834784"/>
                            </a:cubicBezTo>
                            <a:cubicBezTo>
                              <a:pt x="1488192" y="856833"/>
                              <a:pt x="1340406" y="851898"/>
                              <a:pt x="1118656" y="834784"/>
                            </a:cubicBezTo>
                            <a:cubicBezTo>
                              <a:pt x="896906" y="817670"/>
                              <a:pt x="463232" y="871739"/>
                              <a:pt x="0" y="834784"/>
                            </a:cubicBezTo>
                            <a:cubicBezTo>
                              <a:pt x="3620" y="750074"/>
                              <a:pt x="-19422" y="525937"/>
                              <a:pt x="0" y="425740"/>
                            </a:cubicBezTo>
                            <a:cubicBezTo>
                              <a:pt x="19422" y="325543"/>
                              <a:pt x="4097" y="153800"/>
                              <a:pt x="0" y="0"/>
                            </a:cubicBezTo>
                            <a:close/>
                          </a:path>
                          <a:path w="3196161" h="834784" stroke="0" extrusionOk="0">
                            <a:moveTo>
                              <a:pt x="0" y="0"/>
                            </a:moveTo>
                            <a:cubicBezTo>
                              <a:pt x="227008" y="-34984"/>
                              <a:pt x="544351" y="-5855"/>
                              <a:pt x="703155" y="0"/>
                            </a:cubicBezTo>
                            <a:cubicBezTo>
                              <a:pt x="861960" y="5855"/>
                              <a:pt x="1118103" y="21660"/>
                              <a:pt x="1342388" y="0"/>
                            </a:cubicBezTo>
                            <a:cubicBezTo>
                              <a:pt x="1566673" y="-21660"/>
                              <a:pt x="1746684" y="-9272"/>
                              <a:pt x="1981620" y="0"/>
                            </a:cubicBezTo>
                            <a:cubicBezTo>
                              <a:pt x="2216556" y="9272"/>
                              <a:pt x="2282694" y="616"/>
                              <a:pt x="2556929" y="0"/>
                            </a:cubicBezTo>
                            <a:cubicBezTo>
                              <a:pt x="2831164" y="-616"/>
                              <a:pt x="2894322" y="11696"/>
                              <a:pt x="3196161" y="0"/>
                            </a:cubicBezTo>
                            <a:cubicBezTo>
                              <a:pt x="3186507" y="185670"/>
                              <a:pt x="3176161" y="281197"/>
                              <a:pt x="3196161" y="425740"/>
                            </a:cubicBezTo>
                            <a:cubicBezTo>
                              <a:pt x="3216161" y="570283"/>
                              <a:pt x="3182923" y="633339"/>
                              <a:pt x="3196161" y="834784"/>
                            </a:cubicBezTo>
                            <a:cubicBezTo>
                              <a:pt x="2957229" y="822458"/>
                              <a:pt x="2671304" y="862507"/>
                              <a:pt x="2524967" y="834784"/>
                            </a:cubicBezTo>
                            <a:cubicBezTo>
                              <a:pt x="2378630" y="807061"/>
                              <a:pt x="2165181" y="836709"/>
                              <a:pt x="1949658" y="834784"/>
                            </a:cubicBezTo>
                            <a:cubicBezTo>
                              <a:pt x="1734135" y="832859"/>
                              <a:pt x="1645674" y="831515"/>
                              <a:pt x="1374349" y="834784"/>
                            </a:cubicBezTo>
                            <a:cubicBezTo>
                              <a:pt x="1103024" y="838053"/>
                              <a:pt x="1052286" y="836268"/>
                              <a:pt x="799040" y="834784"/>
                            </a:cubicBezTo>
                            <a:cubicBezTo>
                              <a:pt x="545794" y="833300"/>
                              <a:pt x="399404" y="822944"/>
                              <a:pt x="0" y="834784"/>
                            </a:cubicBezTo>
                            <a:cubicBezTo>
                              <a:pt x="-10358" y="690824"/>
                              <a:pt x="11289" y="514550"/>
                              <a:pt x="0" y="434088"/>
                            </a:cubicBezTo>
                            <a:cubicBezTo>
                              <a:pt x="-11289" y="353626"/>
                              <a:pt x="8" y="1912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482136" y="3254108"/>
                <a:ext cx="2744919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36" y="3254108"/>
                <a:ext cx="274491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C7FCC31-65C3-45C4-8241-757DA98614CB}"/>
              </a:ext>
            </a:extLst>
          </p:cNvPr>
          <p:cNvSpPr/>
          <p:nvPr/>
        </p:nvSpPr>
        <p:spPr>
          <a:xfrm>
            <a:off x="2334597" y="2533651"/>
            <a:ext cx="6933229" cy="2162175"/>
          </a:xfrm>
          <a:custGeom>
            <a:avLst/>
            <a:gdLst>
              <a:gd name="connsiteX0" fmla="*/ 0 w 6933229"/>
              <a:gd name="connsiteY0" fmla="*/ 0 h 2162175"/>
              <a:gd name="connsiteX1" fmla="*/ 762655 w 6933229"/>
              <a:gd name="connsiteY1" fmla="*/ 0 h 2162175"/>
              <a:gd name="connsiteX2" fmla="*/ 1455978 w 6933229"/>
              <a:gd name="connsiteY2" fmla="*/ 0 h 2162175"/>
              <a:gd name="connsiteX3" fmla="*/ 2287966 w 6933229"/>
              <a:gd name="connsiteY3" fmla="*/ 0 h 2162175"/>
              <a:gd name="connsiteX4" fmla="*/ 3050621 w 6933229"/>
              <a:gd name="connsiteY4" fmla="*/ 0 h 2162175"/>
              <a:gd name="connsiteX5" fmla="*/ 3674611 w 6933229"/>
              <a:gd name="connsiteY5" fmla="*/ 0 h 2162175"/>
              <a:gd name="connsiteX6" fmla="*/ 4437267 w 6933229"/>
              <a:gd name="connsiteY6" fmla="*/ 0 h 2162175"/>
              <a:gd name="connsiteX7" fmla="*/ 5061257 w 6933229"/>
              <a:gd name="connsiteY7" fmla="*/ 0 h 2162175"/>
              <a:gd name="connsiteX8" fmla="*/ 5754580 w 6933229"/>
              <a:gd name="connsiteY8" fmla="*/ 0 h 2162175"/>
              <a:gd name="connsiteX9" fmla="*/ 6309238 w 6933229"/>
              <a:gd name="connsiteY9" fmla="*/ 0 h 2162175"/>
              <a:gd name="connsiteX10" fmla="*/ 6933229 w 6933229"/>
              <a:gd name="connsiteY10" fmla="*/ 0 h 2162175"/>
              <a:gd name="connsiteX11" fmla="*/ 6933229 w 6933229"/>
              <a:gd name="connsiteY11" fmla="*/ 583787 h 2162175"/>
              <a:gd name="connsiteX12" fmla="*/ 6933229 w 6933229"/>
              <a:gd name="connsiteY12" fmla="*/ 1081088 h 2162175"/>
              <a:gd name="connsiteX13" fmla="*/ 6933229 w 6933229"/>
              <a:gd name="connsiteY13" fmla="*/ 1578388 h 2162175"/>
              <a:gd name="connsiteX14" fmla="*/ 6933229 w 6933229"/>
              <a:gd name="connsiteY14" fmla="*/ 2162175 h 2162175"/>
              <a:gd name="connsiteX15" fmla="*/ 6309238 w 6933229"/>
              <a:gd name="connsiteY15" fmla="*/ 2162175 h 2162175"/>
              <a:gd name="connsiteX16" fmla="*/ 5685248 w 6933229"/>
              <a:gd name="connsiteY16" fmla="*/ 2162175 h 2162175"/>
              <a:gd name="connsiteX17" fmla="*/ 5199922 w 6933229"/>
              <a:gd name="connsiteY17" fmla="*/ 2162175 h 2162175"/>
              <a:gd name="connsiteX18" fmla="*/ 4714596 w 6933229"/>
              <a:gd name="connsiteY18" fmla="*/ 2162175 h 2162175"/>
              <a:gd name="connsiteX19" fmla="*/ 3951941 w 6933229"/>
              <a:gd name="connsiteY19" fmla="*/ 2162175 h 2162175"/>
              <a:gd name="connsiteX20" fmla="*/ 3189285 w 6933229"/>
              <a:gd name="connsiteY20" fmla="*/ 2162175 h 2162175"/>
              <a:gd name="connsiteX21" fmla="*/ 2565295 w 6933229"/>
              <a:gd name="connsiteY21" fmla="*/ 2162175 h 2162175"/>
              <a:gd name="connsiteX22" fmla="*/ 2010636 w 6933229"/>
              <a:gd name="connsiteY22" fmla="*/ 2162175 h 2162175"/>
              <a:gd name="connsiteX23" fmla="*/ 1455978 w 6933229"/>
              <a:gd name="connsiteY23" fmla="*/ 2162175 h 2162175"/>
              <a:gd name="connsiteX24" fmla="*/ 693323 w 6933229"/>
              <a:gd name="connsiteY24" fmla="*/ 2162175 h 2162175"/>
              <a:gd name="connsiteX25" fmla="*/ 0 w 6933229"/>
              <a:gd name="connsiteY25" fmla="*/ 2162175 h 2162175"/>
              <a:gd name="connsiteX26" fmla="*/ 0 w 6933229"/>
              <a:gd name="connsiteY26" fmla="*/ 1621631 h 2162175"/>
              <a:gd name="connsiteX27" fmla="*/ 0 w 6933229"/>
              <a:gd name="connsiteY27" fmla="*/ 1059466 h 2162175"/>
              <a:gd name="connsiteX28" fmla="*/ 0 w 6933229"/>
              <a:gd name="connsiteY28" fmla="*/ 583787 h 2162175"/>
              <a:gd name="connsiteX29" fmla="*/ 0 w 6933229"/>
              <a:gd name="connsiteY29" fmla="*/ 0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33229" h="2162175" extrusionOk="0">
                <a:moveTo>
                  <a:pt x="0" y="0"/>
                </a:moveTo>
                <a:cubicBezTo>
                  <a:pt x="365809" y="-6745"/>
                  <a:pt x="499982" y="16983"/>
                  <a:pt x="762655" y="0"/>
                </a:cubicBezTo>
                <a:cubicBezTo>
                  <a:pt x="1025329" y="-16983"/>
                  <a:pt x="1297751" y="5408"/>
                  <a:pt x="1455978" y="0"/>
                </a:cubicBezTo>
                <a:cubicBezTo>
                  <a:pt x="1614205" y="-5408"/>
                  <a:pt x="1951912" y="-40190"/>
                  <a:pt x="2287966" y="0"/>
                </a:cubicBezTo>
                <a:cubicBezTo>
                  <a:pt x="2624020" y="40190"/>
                  <a:pt x="2744596" y="-36607"/>
                  <a:pt x="3050621" y="0"/>
                </a:cubicBezTo>
                <a:cubicBezTo>
                  <a:pt x="3356646" y="36607"/>
                  <a:pt x="3409863" y="23747"/>
                  <a:pt x="3674611" y="0"/>
                </a:cubicBezTo>
                <a:cubicBezTo>
                  <a:pt x="3939359" y="-23747"/>
                  <a:pt x="4221821" y="-26050"/>
                  <a:pt x="4437267" y="0"/>
                </a:cubicBezTo>
                <a:cubicBezTo>
                  <a:pt x="4652713" y="26050"/>
                  <a:pt x="4856955" y="-23041"/>
                  <a:pt x="5061257" y="0"/>
                </a:cubicBezTo>
                <a:cubicBezTo>
                  <a:pt x="5265559" y="23041"/>
                  <a:pt x="5481717" y="-26327"/>
                  <a:pt x="5754580" y="0"/>
                </a:cubicBezTo>
                <a:cubicBezTo>
                  <a:pt x="6027443" y="26327"/>
                  <a:pt x="6166032" y="-13181"/>
                  <a:pt x="6309238" y="0"/>
                </a:cubicBezTo>
                <a:cubicBezTo>
                  <a:pt x="6452444" y="13181"/>
                  <a:pt x="6790374" y="-15255"/>
                  <a:pt x="6933229" y="0"/>
                </a:cubicBezTo>
                <a:cubicBezTo>
                  <a:pt x="6924546" y="157081"/>
                  <a:pt x="6957506" y="434598"/>
                  <a:pt x="6933229" y="583787"/>
                </a:cubicBezTo>
                <a:cubicBezTo>
                  <a:pt x="6908952" y="732976"/>
                  <a:pt x="6940877" y="909884"/>
                  <a:pt x="6933229" y="1081088"/>
                </a:cubicBezTo>
                <a:cubicBezTo>
                  <a:pt x="6925581" y="1252292"/>
                  <a:pt x="6937287" y="1422185"/>
                  <a:pt x="6933229" y="1578388"/>
                </a:cubicBezTo>
                <a:cubicBezTo>
                  <a:pt x="6929171" y="1734591"/>
                  <a:pt x="6926145" y="1988050"/>
                  <a:pt x="6933229" y="2162175"/>
                </a:cubicBezTo>
                <a:cubicBezTo>
                  <a:pt x="6791666" y="2166357"/>
                  <a:pt x="6592120" y="2152425"/>
                  <a:pt x="6309238" y="2162175"/>
                </a:cubicBezTo>
                <a:cubicBezTo>
                  <a:pt x="6026356" y="2171925"/>
                  <a:pt x="5856474" y="2187650"/>
                  <a:pt x="5685248" y="2162175"/>
                </a:cubicBezTo>
                <a:cubicBezTo>
                  <a:pt x="5514022" y="2136701"/>
                  <a:pt x="5415577" y="2181625"/>
                  <a:pt x="5199922" y="2162175"/>
                </a:cubicBezTo>
                <a:cubicBezTo>
                  <a:pt x="4984267" y="2142725"/>
                  <a:pt x="4937622" y="2179066"/>
                  <a:pt x="4714596" y="2162175"/>
                </a:cubicBezTo>
                <a:cubicBezTo>
                  <a:pt x="4491570" y="2145284"/>
                  <a:pt x="4330327" y="2190899"/>
                  <a:pt x="3951941" y="2162175"/>
                </a:cubicBezTo>
                <a:cubicBezTo>
                  <a:pt x="3573556" y="2133451"/>
                  <a:pt x="3423172" y="2192786"/>
                  <a:pt x="3189285" y="2162175"/>
                </a:cubicBezTo>
                <a:cubicBezTo>
                  <a:pt x="2955398" y="2131564"/>
                  <a:pt x="2861804" y="2143531"/>
                  <a:pt x="2565295" y="2162175"/>
                </a:cubicBezTo>
                <a:cubicBezTo>
                  <a:pt x="2268786" y="2180820"/>
                  <a:pt x="2238256" y="2142690"/>
                  <a:pt x="2010636" y="2162175"/>
                </a:cubicBezTo>
                <a:cubicBezTo>
                  <a:pt x="1783016" y="2181660"/>
                  <a:pt x="1632194" y="2149317"/>
                  <a:pt x="1455978" y="2162175"/>
                </a:cubicBezTo>
                <a:cubicBezTo>
                  <a:pt x="1279762" y="2175033"/>
                  <a:pt x="1050271" y="2143921"/>
                  <a:pt x="693323" y="2162175"/>
                </a:cubicBezTo>
                <a:cubicBezTo>
                  <a:pt x="336375" y="2180429"/>
                  <a:pt x="267289" y="2191192"/>
                  <a:pt x="0" y="2162175"/>
                </a:cubicBezTo>
                <a:cubicBezTo>
                  <a:pt x="5712" y="1997618"/>
                  <a:pt x="-7972" y="1870303"/>
                  <a:pt x="0" y="1621631"/>
                </a:cubicBezTo>
                <a:cubicBezTo>
                  <a:pt x="7972" y="1372959"/>
                  <a:pt x="11877" y="1334555"/>
                  <a:pt x="0" y="1059466"/>
                </a:cubicBezTo>
                <a:cubicBezTo>
                  <a:pt x="-11877" y="784378"/>
                  <a:pt x="3212" y="749707"/>
                  <a:pt x="0" y="583787"/>
                </a:cubicBezTo>
                <a:cubicBezTo>
                  <a:pt x="-3212" y="417867"/>
                  <a:pt x="-5377" y="285865"/>
                  <a:pt x="0" y="0"/>
                </a:cubicBezTo>
                <a:close/>
              </a:path>
            </a:pathLst>
          </a:custGeom>
          <a:noFill/>
          <a:ln w="19050">
            <a:extLst>
              <a:ext uri="{C807C97D-BFC1-408E-A445-0C87EB9F89A2}">
                <ask:lineSketchStyleProps xmlns:ask="http://schemas.microsoft.com/office/drawing/2018/sketchyshapes" sd="3098272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42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Part 1: Recurrent Neural Network</a:t>
            </a:r>
          </a:p>
          <a:p>
            <a:r>
              <a:rPr lang="en-US" dirty="0"/>
              <a:t>Part 2: Image Captioning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925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838551"/>
          </a:xfrm>
        </p:spPr>
        <p:txBody>
          <a:bodyPr/>
          <a:lstStyle/>
          <a:p>
            <a:pPr algn="ctr"/>
            <a:r>
              <a:rPr lang="en-US" dirty="0"/>
              <a:t>Recurrent Neural Networks</a:t>
            </a:r>
            <a:br>
              <a:rPr lang="en-US" dirty="0"/>
            </a:br>
            <a:r>
              <a:rPr lang="id-ID" dirty="0">
                <a:solidFill>
                  <a:srgbClr val="0000FF"/>
                </a:solidFill>
              </a:rPr>
              <a:t>Many </a:t>
            </a:r>
            <a:r>
              <a:rPr lang="id-ID" dirty="0"/>
              <a:t>to</a:t>
            </a:r>
            <a:r>
              <a:rPr lang="id-ID" dirty="0">
                <a:solidFill>
                  <a:srgbClr val="0000FF"/>
                </a:solidFill>
              </a:rPr>
              <a:t> </a:t>
            </a:r>
            <a:r>
              <a:rPr lang="id-ID" dirty="0">
                <a:solidFill>
                  <a:srgbClr val="C00000"/>
                </a:solidFill>
              </a:rPr>
              <a:t>One</a:t>
            </a:r>
            <a:br>
              <a:rPr lang="en-US" dirty="0"/>
            </a:br>
            <a:r>
              <a:rPr lang="en-US" dirty="0"/>
              <a:t>Forward - Backward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1126162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Computational Graph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A3CF99-96B2-4FA4-966E-7DD7C28D329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115591" y="4615686"/>
            <a:ext cx="442413" cy="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DE4B5-7004-474A-A9E3-7DE3A9D83135}"/>
              </a:ext>
            </a:extLst>
          </p:cNvPr>
          <p:cNvSpPr/>
          <p:nvPr/>
        </p:nvSpPr>
        <p:spPr>
          <a:xfrm>
            <a:off x="1748636" y="4207631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E5950B-D7A7-485F-91D2-B3E054FCED13}"/>
              </a:ext>
            </a:extLst>
          </p:cNvPr>
          <p:cNvSpPr/>
          <p:nvPr/>
        </p:nvSpPr>
        <p:spPr>
          <a:xfrm>
            <a:off x="2558004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278863-6CA4-4ED6-9C9E-E4BDC6961DFD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887599" y="4945526"/>
            <a:ext cx="1" cy="39962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C65A3B0-7A26-4103-854C-2BA854EC5B0B}"/>
              </a:ext>
            </a:extLst>
          </p:cNvPr>
          <p:cNvGrpSpPr/>
          <p:nvPr/>
        </p:nvGrpSpPr>
        <p:grpSpPr>
          <a:xfrm>
            <a:off x="3217194" y="4207632"/>
            <a:ext cx="809368" cy="816108"/>
            <a:chOff x="1693194" y="4207632"/>
            <a:chExt cx="809368" cy="81610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6DA4184-1108-4B8F-903E-0E583EF80957}"/>
                </a:ext>
              </a:extLst>
            </p:cNvPr>
            <p:cNvSpPr/>
            <p:nvPr/>
          </p:nvSpPr>
          <p:spPr>
            <a:xfrm>
              <a:off x="2135607" y="4207632"/>
              <a:ext cx="366955" cy="816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r>
                <a:rPr lang="en-US" sz="2000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1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387C920-5709-48EB-89C3-4C3EC373E421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1693194" y="4615686"/>
              <a:ext cx="442413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0B319F-878A-4029-B91D-3F7462BAFF56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>
            <a:off x="4026563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6C21D22-BE2C-4848-9898-D739774AEE14}"/>
              </a:ext>
            </a:extLst>
          </p:cNvPr>
          <p:cNvSpPr/>
          <p:nvPr/>
        </p:nvSpPr>
        <p:spPr>
          <a:xfrm>
            <a:off x="4468976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E74CA1-886C-48E1-96FB-D8DCF8DE617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798571" y="4945525"/>
            <a:ext cx="1" cy="38156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DAA9404-FDAC-423E-9179-E9231F4ADB6A}"/>
              </a:ext>
            </a:extLst>
          </p:cNvPr>
          <p:cNvGrpSpPr/>
          <p:nvPr/>
        </p:nvGrpSpPr>
        <p:grpSpPr>
          <a:xfrm>
            <a:off x="5128166" y="4207632"/>
            <a:ext cx="809368" cy="816108"/>
            <a:chOff x="3604166" y="4207632"/>
            <a:chExt cx="809368" cy="81610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1A5D39-C6E2-4A80-94E7-4106049362B9}"/>
                </a:ext>
              </a:extLst>
            </p:cNvPr>
            <p:cNvSpPr/>
            <p:nvPr/>
          </p:nvSpPr>
          <p:spPr>
            <a:xfrm>
              <a:off x="4046579" y="4207632"/>
              <a:ext cx="366955" cy="816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r>
                <a:rPr lang="en-US" sz="2000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1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C40740E-D139-4E2F-BE38-BFB38A63C2AB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3604166" y="4615686"/>
              <a:ext cx="442413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931AE1-A5F4-413B-BF63-6CCF199ABE7C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5937535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F6825B8-97C9-495B-9350-1125348D4B4E}"/>
              </a:ext>
            </a:extLst>
          </p:cNvPr>
          <p:cNvSpPr/>
          <p:nvPr/>
        </p:nvSpPr>
        <p:spPr>
          <a:xfrm>
            <a:off x="6379948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72DCBF-6220-4D30-ADC5-B601F0897AA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6709543" y="4945525"/>
            <a:ext cx="1" cy="38156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D37E364-9D38-4AEF-BFD4-D0FDB0C5DDB3}"/>
              </a:ext>
            </a:extLst>
          </p:cNvPr>
          <p:cNvGrpSpPr/>
          <p:nvPr/>
        </p:nvGrpSpPr>
        <p:grpSpPr>
          <a:xfrm>
            <a:off x="7039138" y="4207632"/>
            <a:ext cx="809368" cy="816108"/>
            <a:chOff x="5515138" y="4207632"/>
            <a:chExt cx="809368" cy="81610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2BCA12-51BD-4532-B388-A0B338C81885}"/>
                </a:ext>
              </a:extLst>
            </p:cNvPr>
            <p:cNvSpPr/>
            <p:nvPr/>
          </p:nvSpPr>
          <p:spPr>
            <a:xfrm>
              <a:off x="5957551" y="4207632"/>
              <a:ext cx="366955" cy="816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r>
                <a:rPr lang="en-US" sz="2000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en-US" sz="11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E91D56A-5D9B-4BFF-A9E7-E0A4DD6FEF5F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>
              <a:off x="5515138" y="4615686"/>
              <a:ext cx="442413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9A3735-6506-4F3B-A88C-10FF63392682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7848507" y="4615686"/>
            <a:ext cx="390619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DF34432-2264-4277-9171-7DA5CFD9E252}"/>
              </a:ext>
            </a:extLst>
          </p:cNvPr>
          <p:cNvGrpSpPr/>
          <p:nvPr/>
        </p:nvGrpSpPr>
        <p:grpSpPr>
          <a:xfrm>
            <a:off x="8827893" y="4207631"/>
            <a:ext cx="788551" cy="816108"/>
            <a:chOff x="7303892" y="4207631"/>
            <a:chExt cx="788551" cy="81610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E80AAB-E87C-470D-9CD2-9EFC35927ACC}"/>
                </a:ext>
              </a:extLst>
            </p:cNvPr>
            <p:cNvSpPr/>
            <p:nvPr/>
          </p:nvSpPr>
          <p:spPr>
            <a:xfrm>
              <a:off x="7725488" y="4207631"/>
              <a:ext cx="366955" cy="816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r>
                <a:rPr lang="en-US" sz="2000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en-US" sz="11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928225-593F-44D4-B48B-9001A17E614A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7303892" y="4615685"/>
              <a:ext cx="421596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93F0D3A-4C3B-4526-99FE-76D431B0CF99}"/>
              </a:ext>
            </a:extLst>
          </p:cNvPr>
          <p:cNvSpPr/>
          <p:nvPr/>
        </p:nvSpPr>
        <p:spPr>
          <a:xfrm>
            <a:off x="8226340" y="4519782"/>
            <a:ext cx="848309" cy="461665"/>
          </a:xfrm>
          <a:prstGeom prst="rect">
            <a:avLst/>
          </a:prstGeom>
        </p:spPr>
        <p:txBody>
          <a:bodyPr wrap="none" anchor="b" anchorCtr="0">
            <a:spAutoFit/>
          </a:bodyPr>
          <a:lstStyle/>
          <a:p>
            <a:r>
              <a:rPr lang="en-US" sz="2400" dirty="0"/>
              <a:t>. . . 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580D6A-5678-4A13-B4E2-808171B3195A}"/>
              </a:ext>
            </a:extLst>
          </p:cNvPr>
          <p:cNvCxnSpPr>
            <a:cxnSpLocks/>
            <a:stCxn id="47" idx="1"/>
            <a:endCxn id="17" idx="0"/>
          </p:cNvCxnSpPr>
          <p:nvPr/>
        </p:nvCxnSpPr>
        <p:spPr>
          <a:xfrm rot="10800000" flipH="1" flipV="1">
            <a:off x="2636138" y="3279058"/>
            <a:ext cx="251461" cy="1006788"/>
          </a:xfrm>
          <a:prstGeom prst="curvedConnector4">
            <a:avLst>
              <a:gd name="adj1" fmla="val -90909"/>
              <a:gd name="adj2" fmla="val 62488"/>
            </a:avLst>
          </a:prstGeom>
          <a:ln w="19050"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47">
            <a:extLst>
              <a:ext uri="{FF2B5EF4-FFF2-40B4-BE49-F238E27FC236}">
                <a16:creationId xmlns:a16="http://schemas.microsoft.com/office/drawing/2014/main" id="{D829900D-C9C3-49C7-9D1C-F98DE53119FD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168689" y="3358500"/>
            <a:ext cx="1629883" cy="927347"/>
          </a:xfrm>
          <a:prstGeom prst="curvedConnector2">
            <a:avLst/>
          </a:prstGeom>
          <a:ln w="19050"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47">
            <a:extLst>
              <a:ext uri="{FF2B5EF4-FFF2-40B4-BE49-F238E27FC236}">
                <a16:creationId xmlns:a16="http://schemas.microsoft.com/office/drawing/2014/main" id="{2DB4C5EF-7B4D-4D56-B118-93128C4AA900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217195" y="3278802"/>
            <a:ext cx="3492349" cy="1007044"/>
          </a:xfrm>
          <a:prstGeom prst="curvedConnector2">
            <a:avLst/>
          </a:prstGeom>
          <a:ln w="19050"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47">
            <a:extLst>
              <a:ext uri="{FF2B5EF4-FFF2-40B4-BE49-F238E27FC236}">
                <a16:creationId xmlns:a16="http://schemas.microsoft.com/office/drawing/2014/main" id="{A7DBF61F-BC18-4A5F-B266-AE56E67711AF}"/>
              </a:ext>
            </a:extLst>
          </p:cNvPr>
          <p:cNvCxnSpPr>
            <a:cxnSpLocks/>
            <a:stCxn id="76" idx="3"/>
            <a:endCxn id="42" idx="0"/>
          </p:cNvCxnSpPr>
          <p:nvPr/>
        </p:nvCxnSpPr>
        <p:spPr>
          <a:xfrm>
            <a:off x="3199384" y="3214013"/>
            <a:ext cx="5451111" cy="1305768"/>
          </a:xfrm>
          <a:prstGeom prst="curvedConnector2">
            <a:avLst/>
          </a:prstGeom>
          <a:ln w="19050"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C88AEBE-3816-4902-9635-3FD835886B1B}"/>
              </a:ext>
            </a:extLst>
          </p:cNvPr>
          <p:cNvSpPr/>
          <p:nvPr/>
        </p:nvSpPr>
        <p:spPr>
          <a:xfrm>
            <a:off x="3288994" y="2328879"/>
            <a:ext cx="3791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MT"/>
              </a:rPr>
              <a:t>Re-use the same weight matrix at every time-step</a:t>
            </a:r>
            <a:endParaRPr lang="en-US" sz="2000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67C652-B558-4469-AD30-42F94BA393C6}"/>
              </a:ext>
            </a:extLst>
          </p:cNvPr>
          <p:cNvGrpSpPr/>
          <p:nvPr/>
        </p:nvGrpSpPr>
        <p:grpSpPr>
          <a:xfrm>
            <a:off x="2636139" y="2962554"/>
            <a:ext cx="563245" cy="567965"/>
            <a:chOff x="1112138" y="2962553"/>
            <a:chExt cx="563245" cy="5679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2DBC4D7-47E1-47A2-A56C-8A86104EA510}"/>
                </a:ext>
              </a:extLst>
            </p:cNvPr>
            <p:cNvSpPr/>
            <p:nvPr/>
          </p:nvSpPr>
          <p:spPr>
            <a:xfrm>
              <a:off x="1172463" y="2962553"/>
              <a:ext cx="502920" cy="502920"/>
            </a:xfrm>
            <a:prstGeom prst="rect">
              <a:avLst/>
            </a:prstGeom>
            <a:solidFill>
              <a:srgbClr val="FFC9DE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05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52CB11-C45F-44AB-8ED5-EA696547C67B}"/>
                </a:ext>
              </a:extLst>
            </p:cNvPr>
            <p:cNvSpPr/>
            <p:nvPr/>
          </p:nvSpPr>
          <p:spPr>
            <a:xfrm>
              <a:off x="1112138" y="3027598"/>
              <a:ext cx="502920" cy="5029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05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43EC7E8-5ABF-48CF-9DE1-B2F85B27A277}"/>
              </a:ext>
            </a:extLst>
          </p:cNvPr>
          <p:cNvSpPr/>
          <p:nvPr/>
        </p:nvSpPr>
        <p:spPr>
          <a:xfrm>
            <a:off x="2704718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B6B4557-A2A4-4E21-A793-C80FD435FA38}"/>
              </a:ext>
            </a:extLst>
          </p:cNvPr>
          <p:cNvSpPr/>
          <p:nvPr/>
        </p:nvSpPr>
        <p:spPr>
          <a:xfrm>
            <a:off x="4615690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683014B-EBFB-4AC4-AD7E-A552085DE8CF}"/>
              </a:ext>
            </a:extLst>
          </p:cNvPr>
          <p:cNvSpPr/>
          <p:nvPr/>
        </p:nvSpPr>
        <p:spPr>
          <a:xfrm>
            <a:off x="6526662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287C3D-274C-4BC0-A4D2-BD8A4BBB6C40}"/>
              </a:ext>
            </a:extLst>
          </p:cNvPr>
          <p:cNvSpPr/>
          <p:nvPr/>
        </p:nvSpPr>
        <p:spPr>
          <a:xfrm>
            <a:off x="3091906" y="5588997"/>
            <a:ext cx="44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“I”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7AF71A-61FE-4147-933E-8F6F6DA043C2}"/>
              </a:ext>
            </a:extLst>
          </p:cNvPr>
          <p:cNvSpPr/>
          <p:nvPr/>
        </p:nvSpPr>
        <p:spPr>
          <a:xfrm>
            <a:off x="4981451" y="5588997"/>
            <a:ext cx="683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“like”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717C166-DE69-4F4A-8B85-6FCC6FB4DAFB}"/>
              </a:ext>
            </a:extLst>
          </p:cNvPr>
          <p:cNvSpPr/>
          <p:nvPr/>
        </p:nvSpPr>
        <p:spPr>
          <a:xfrm>
            <a:off x="6892422" y="5588997"/>
            <a:ext cx="956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“pizza”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315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 animBg="1"/>
      <p:bldP spid="37" grpId="0" animBg="1"/>
      <p:bldP spid="42" grpId="0"/>
      <p:bldP spid="66" grpId="0"/>
      <p:bldP spid="106" grpId="0" animBg="1"/>
      <p:bldP spid="107" grpId="0" animBg="1"/>
      <p:bldP spid="41" grpId="0"/>
      <p:bldP spid="46" grpId="0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: Many to One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830ADC2-2135-4E0B-ACD1-ED66217B1E12}"/>
              </a:ext>
            </a:extLst>
          </p:cNvPr>
          <p:cNvGrpSpPr/>
          <p:nvPr/>
        </p:nvGrpSpPr>
        <p:grpSpPr>
          <a:xfrm>
            <a:off x="9133597" y="2405291"/>
            <a:ext cx="598736" cy="737751"/>
            <a:chOff x="7609597" y="2405290"/>
            <a:chExt cx="598736" cy="73775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CF49C09-1291-46A9-86FC-6F9ABC19D4DB}"/>
                </a:ext>
              </a:extLst>
            </p:cNvPr>
            <p:cNvSpPr/>
            <p:nvPr/>
          </p:nvSpPr>
          <p:spPr>
            <a:xfrm>
              <a:off x="7609597" y="2405290"/>
              <a:ext cx="598736" cy="4671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loss</a:t>
              </a:r>
              <a:endParaRPr lang="en-US" sz="9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BDF208-F816-4299-8C7A-4BAE4305B9BC}"/>
                </a:ext>
              </a:extLst>
            </p:cNvPr>
            <p:cNvCxnSpPr>
              <a:cxnSpLocks/>
              <a:stCxn id="41" idx="0"/>
              <a:endCxn id="49" idx="2"/>
            </p:cNvCxnSpPr>
            <p:nvPr/>
          </p:nvCxnSpPr>
          <p:spPr>
            <a:xfrm flipV="1">
              <a:off x="7908965" y="2872475"/>
              <a:ext cx="0" cy="2705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47EA15-AFD8-4306-A707-F153106FDEBD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2115591" y="4615686"/>
            <a:ext cx="442413" cy="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E8F2366-C7CD-42FA-AEC6-8758EFEF3894}"/>
              </a:ext>
            </a:extLst>
          </p:cNvPr>
          <p:cNvSpPr/>
          <p:nvPr/>
        </p:nvSpPr>
        <p:spPr>
          <a:xfrm>
            <a:off x="1748636" y="4207631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DAF37A-17C5-4DDC-86B2-20D6730FAB27}"/>
              </a:ext>
            </a:extLst>
          </p:cNvPr>
          <p:cNvSpPr/>
          <p:nvPr/>
        </p:nvSpPr>
        <p:spPr>
          <a:xfrm>
            <a:off x="2558004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537912C-8C94-455D-BA70-45745C696472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887599" y="4945526"/>
            <a:ext cx="1" cy="39962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F3C3C1-E759-4C95-968A-72AB50BD7E77}"/>
              </a:ext>
            </a:extLst>
          </p:cNvPr>
          <p:cNvSpPr/>
          <p:nvPr/>
        </p:nvSpPr>
        <p:spPr>
          <a:xfrm>
            <a:off x="3659608" y="4207632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AB8E16-AB80-4B46-A91C-379D35614E34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3217195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0E6840-E026-4136-A862-F1698F309F5E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>
            <a:off x="4026563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C055DC1-757D-4D81-91B5-F40D8DB79BA7}"/>
              </a:ext>
            </a:extLst>
          </p:cNvPr>
          <p:cNvSpPr/>
          <p:nvPr/>
        </p:nvSpPr>
        <p:spPr>
          <a:xfrm>
            <a:off x="4468976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7F1C1D-B3C3-44D8-BA53-5783F8A0B240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4798571" y="4945525"/>
            <a:ext cx="1" cy="38156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86B16EDA-699C-47EF-BB99-1A6E96F49D2E}"/>
              </a:ext>
            </a:extLst>
          </p:cNvPr>
          <p:cNvSpPr/>
          <p:nvPr/>
        </p:nvSpPr>
        <p:spPr>
          <a:xfrm>
            <a:off x="5570580" y="4207632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98D2A2-555A-4363-A107-9F815CC3D1B0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5128167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A427562-0D54-4A51-A5BB-5EE8465E40A6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5937535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6C0A53D-0889-481B-B801-C6A6F16CE9FB}"/>
              </a:ext>
            </a:extLst>
          </p:cNvPr>
          <p:cNvSpPr/>
          <p:nvPr/>
        </p:nvSpPr>
        <p:spPr>
          <a:xfrm>
            <a:off x="6379948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B02FB0-AEC9-4795-9D81-5DDF53ACAC3E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6709543" y="4945525"/>
            <a:ext cx="1" cy="38156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8444ECB-9447-4CF1-9626-BB70191B5456}"/>
              </a:ext>
            </a:extLst>
          </p:cNvPr>
          <p:cNvSpPr/>
          <p:nvPr/>
        </p:nvSpPr>
        <p:spPr>
          <a:xfrm>
            <a:off x="7481552" y="4207632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281044A-41FD-4D5B-976E-EC0602A90E8E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7039139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A7C3B51-A32B-49C9-A8EC-CD2588EF08DD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7848507" y="4615686"/>
            <a:ext cx="390619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7D01EF6-C041-4BAF-BAF3-F293F9AD4391}"/>
              </a:ext>
            </a:extLst>
          </p:cNvPr>
          <p:cNvSpPr/>
          <p:nvPr/>
        </p:nvSpPr>
        <p:spPr>
          <a:xfrm>
            <a:off x="9249489" y="4207631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58D689-F57F-40CE-96EE-1027DE90F271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827892" y="4615685"/>
            <a:ext cx="421596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01C9F23-251F-4C07-A4FE-1F857AF9107E}"/>
              </a:ext>
            </a:extLst>
          </p:cNvPr>
          <p:cNvSpPr/>
          <p:nvPr/>
        </p:nvSpPr>
        <p:spPr>
          <a:xfrm>
            <a:off x="8226340" y="4519782"/>
            <a:ext cx="848309" cy="461665"/>
          </a:xfrm>
          <a:prstGeom prst="rect">
            <a:avLst/>
          </a:prstGeom>
        </p:spPr>
        <p:txBody>
          <a:bodyPr wrap="none" anchor="b" anchorCtr="0">
            <a:spAutoFit/>
          </a:bodyPr>
          <a:lstStyle/>
          <a:p>
            <a:r>
              <a:rPr lang="en-US" sz="2400" dirty="0"/>
              <a:t>. . . 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DA0D1D7-4C7D-4577-B38F-3FA27D26F810}"/>
              </a:ext>
            </a:extLst>
          </p:cNvPr>
          <p:cNvGrpSpPr/>
          <p:nvPr/>
        </p:nvGrpSpPr>
        <p:grpSpPr>
          <a:xfrm>
            <a:off x="9250085" y="3143042"/>
            <a:ext cx="1076328" cy="1125531"/>
            <a:chOff x="7726085" y="3143041"/>
            <a:chExt cx="1076328" cy="112553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2BE0670-BDCB-45D3-A20D-D968992BF108}"/>
                </a:ext>
              </a:extLst>
            </p:cNvPr>
            <p:cNvSpPr/>
            <p:nvPr/>
          </p:nvSpPr>
          <p:spPr>
            <a:xfrm>
              <a:off x="7726085" y="3143041"/>
              <a:ext cx="365760" cy="7366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en-US" sz="11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60F647-9D25-4176-AF44-7D1EFE1A7AEB}"/>
                </a:ext>
              </a:extLst>
            </p:cNvPr>
            <p:cNvCxnSpPr>
              <a:cxnSpLocks/>
              <a:stCxn id="87" idx="0"/>
              <a:endCxn id="41" idx="2"/>
            </p:cNvCxnSpPr>
            <p:nvPr/>
          </p:nvCxnSpPr>
          <p:spPr>
            <a:xfrm flipH="1" flipV="1">
              <a:off x="7908965" y="3879667"/>
              <a:ext cx="1" cy="327964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6862016-4353-4E43-BA08-51842E8B06C3}"/>
                </a:ext>
              </a:extLst>
            </p:cNvPr>
            <p:cNvSpPr/>
            <p:nvPr/>
          </p:nvSpPr>
          <p:spPr>
            <a:xfrm>
              <a:off x="8345213" y="3811372"/>
              <a:ext cx="457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05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77242D2-B022-4719-88BA-8CA0D03BB93B}"/>
              </a:ext>
            </a:extLst>
          </p:cNvPr>
          <p:cNvCxnSpPr>
            <a:cxnSpLocks/>
            <a:stCxn id="116" idx="1"/>
            <a:endCxn id="70" idx="0"/>
          </p:cNvCxnSpPr>
          <p:nvPr/>
        </p:nvCxnSpPr>
        <p:spPr>
          <a:xfrm rot="10800000" flipH="1" flipV="1">
            <a:off x="2636138" y="3279058"/>
            <a:ext cx="251461" cy="1006788"/>
          </a:xfrm>
          <a:prstGeom prst="curvedConnector4">
            <a:avLst>
              <a:gd name="adj1" fmla="val -90909"/>
              <a:gd name="adj2" fmla="val 62488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47">
            <a:extLst>
              <a:ext uri="{FF2B5EF4-FFF2-40B4-BE49-F238E27FC236}">
                <a16:creationId xmlns:a16="http://schemas.microsoft.com/office/drawing/2014/main" id="{07991ECE-2C9D-46D7-8194-487667E3AB79}"/>
              </a:ext>
            </a:extLst>
          </p:cNvPr>
          <p:cNvCxnSpPr>
            <a:cxnSpLocks/>
          </p:cNvCxnSpPr>
          <p:nvPr/>
        </p:nvCxnSpPr>
        <p:spPr>
          <a:xfrm>
            <a:off x="3168689" y="3358500"/>
            <a:ext cx="1629883" cy="927347"/>
          </a:xfrm>
          <a:prstGeom prst="curvedConnector2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Arrow Connector 47">
            <a:extLst>
              <a:ext uri="{FF2B5EF4-FFF2-40B4-BE49-F238E27FC236}">
                <a16:creationId xmlns:a16="http://schemas.microsoft.com/office/drawing/2014/main" id="{2C70F1D4-9406-437D-9AB0-849F82AE079D}"/>
              </a:ext>
            </a:extLst>
          </p:cNvPr>
          <p:cNvCxnSpPr>
            <a:cxnSpLocks/>
          </p:cNvCxnSpPr>
          <p:nvPr/>
        </p:nvCxnSpPr>
        <p:spPr>
          <a:xfrm>
            <a:off x="3217195" y="3278802"/>
            <a:ext cx="3492349" cy="1007044"/>
          </a:xfrm>
          <a:prstGeom prst="curvedConnector2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65948F-F567-4669-8343-B54EC9190A79}"/>
              </a:ext>
            </a:extLst>
          </p:cNvPr>
          <p:cNvSpPr/>
          <p:nvPr/>
        </p:nvSpPr>
        <p:spPr>
          <a:xfrm>
            <a:off x="2696463" y="2962553"/>
            <a:ext cx="502920" cy="502920"/>
          </a:xfrm>
          <a:prstGeom prst="rect">
            <a:avLst/>
          </a:prstGeom>
          <a:solidFill>
            <a:srgbClr val="FFC9DE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B1C2D0-A723-46B8-BCD0-67D0A349BFBB}"/>
              </a:ext>
            </a:extLst>
          </p:cNvPr>
          <p:cNvSpPr/>
          <p:nvPr/>
        </p:nvSpPr>
        <p:spPr>
          <a:xfrm>
            <a:off x="2636138" y="3027598"/>
            <a:ext cx="502920" cy="50292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0889A5-BA50-4C64-BE4F-DCE96B8A81E0}"/>
              </a:ext>
            </a:extLst>
          </p:cNvPr>
          <p:cNvSpPr/>
          <p:nvPr/>
        </p:nvSpPr>
        <p:spPr>
          <a:xfrm>
            <a:off x="2704718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D19764F-5F52-43DA-87EC-E2EAF0194A8A}"/>
              </a:ext>
            </a:extLst>
          </p:cNvPr>
          <p:cNvSpPr/>
          <p:nvPr/>
        </p:nvSpPr>
        <p:spPr>
          <a:xfrm>
            <a:off x="4615690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DB6C0-32AE-4EED-A68C-A82A738290B7}"/>
              </a:ext>
            </a:extLst>
          </p:cNvPr>
          <p:cNvSpPr/>
          <p:nvPr/>
        </p:nvSpPr>
        <p:spPr>
          <a:xfrm>
            <a:off x="6526662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9046F9-F0F5-42C1-9EFF-8AEF324C284B}"/>
              </a:ext>
            </a:extLst>
          </p:cNvPr>
          <p:cNvSpPr/>
          <p:nvPr/>
        </p:nvSpPr>
        <p:spPr>
          <a:xfrm>
            <a:off x="3091906" y="5588997"/>
            <a:ext cx="442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“I”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0693E2-3800-413B-AC3E-E714B7C9F7D7}"/>
              </a:ext>
            </a:extLst>
          </p:cNvPr>
          <p:cNvSpPr/>
          <p:nvPr/>
        </p:nvSpPr>
        <p:spPr>
          <a:xfrm>
            <a:off x="4981451" y="5588997"/>
            <a:ext cx="683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“like”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34425F-76AC-4201-911C-AE80D30B498F}"/>
              </a:ext>
            </a:extLst>
          </p:cNvPr>
          <p:cNvSpPr/>
          <p:nvPr/>
        </p:nvSpPr>
        <p:spPr>
          <a:xfrm>
            <a:off x="6892422" y="5588997"/>
            <a:ext cx="956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“pizza”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0A0E99-C249-4642-A09B-48C08F38DBC5}"/>
              </a:ext>
            </a:extLst>
          </p:cNvPr>
          <p:cNvSpPr/>
          <p:nvPr/>
        </p:nvSpPr>
        <p:spPr>
          <a:xfrm>
            <a:off x="8061442" y="3066112"/>
            <a:ext cx="1188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ArialMT"/>
              </a:rPr>
              <a:t>pred</a:t>
            </a:r>
            <a:r>
              <a:rPr lang="en-US" dirty="0">
                <a:latin typeface="ArialMT"/>
              </a:rPr>
              <a:t>:</a:t>
            </a:r>
          </a:p>
          <a:p>
            <a:pPr algn="ctr"/>
            <a:r>
              <a:rPr lang="en-US" dirty="0">
                <a:latin typeface="ArialMT"/>
              </a:rPr>
              <a:t>positive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61E1AF-0878-44BB-A766-83F60D60F8BB}"/>
              </a:ext>
            </a:extLst>
          </p:cNvPr>
          <p:cNvSpPr/>
          <p:nvPr/>
        </p:nvSpPr>
        <p:spPr>
          <a:xfrm>
            <a:off x="1784755" y="1861407"/>
            <a:ext cx="1221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Forward</a:t>
            </a:r>
          </a:p>
        </p:txBody>
      </p:sp>
      <p:cxnSp>
        <p:nvCxnSpPr>
          <p:cNvPr id="51" name="Straight Arrow Connector 47">
            <a:extLst>
              <a:ext uri="{FF2B5EF4-FFF2-40B4-BE49-F238E27FC236}">
                <a16:creationId xmlns:a16="http://schemas.microsoft.com/office/drawing/2014/main" id="{4187C56A-E623-494B-B204-EF65001093F5}"/>
              </a:ext>
            </a:extLst>
          </p:cNvPr>
          <p:cNvCxnSpPr>
            <a:cxnSpLocks/>
          </p:cNvCxnSpPr>
          <p:nvPr/>
        </p:nvCxnSpPr>
        <p:spPr>
          <a:xfrm>
            <a:off x="3199384" y="3214013"/>
            <a:ext cx="5451111" cy="1305768"/>
          </a:xfrm>
          <a:prstGeom prst="curvedConnector2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6478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8356211-C2B7-46B7-B085-0564B2DF62B1}"/>
              </a:ext>
            </a:extLst>
          </p:cNvPr>
          <p:cNvSpPr/>
          <p:nvPr/>
        </p:nvSpPr>
        <p:spPr>
          <a:xfrm>
            <a:off x="9869213" y="3811372"/>
            <a:ext cx="457200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C7AEED8-7B03-4182-970E-A3FC6EF90772}"/>
              </a:ext>
            </a:extLst>
          </p:cNvPr>
          <p:cNvSpPr/>
          <p:nvPr/>
        </p:nvSpPr>
        <p:spPr>
          <a:xfrm>
            <a:off x="9799485" y="3737369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105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: Many to One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BE0670-BDCB-45D3-A20D-D968992BF108}"/>
              </a:ext>
            </a:extLst>
          </p:cNvPr>
          <p:cNvSpPr/>
          <p:nvPr/>
        </p:nvSpPr>
        <p:spPr>
          <a:xfrm>
            <a:off x="9250085" y="3143041"/>
            <a:ext cx="365760" cy="7366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60F647-9D25-4176-AF44-7D1EFE1A7AEB}"/>
              </a:ext>
            </a:extLst>
          </p:cNvPr>
          <p:cNvCxnSpPr>
            <a:cxnSpLocks/>
            <a:stCxn id="87" idx="0"/>
            <a:endCxn id="41" idx="2"/>
          </p:cNvCxnSpPr>
          <p:nvPr/>
        </p:nvCxnSpPr>
        <p:spPr>
          <a:xfrm flipH="1" flipV="1">
            <a:off x="9432966" y="3879667"/>
            <a:ext cx="1" cy="32796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CF49C09-1291-46A9-86FC-6F9ABC19D4DB}"/>
              </a:ext>
            </a:extLst>
          </p:cNvPr>
          <p:cNvSpPr/>
          <p:nvPr/>
        </p:nvSpPr>
        <p:spPr>
          <a:xfrm>
            <a:off x="9133597" y="2405291"/>
            <a:ext cx="598736" cy="4671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loss</a:t>
            </a:r>
            <a:endParaRPr lang="en-US" sz="9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BDF208-F816-4299-8C7A-4BAE4305B9BC}"/>
              </a:ext>
            </a:extLst>
          </p:cNvPr>
          <p:cNvCxnSpPr>
            <a:cxnSpLocks/>
            <a:stCxn id="41" idx="0"/>
            <a:endCxn id="49" idx="2"/>
          </p:cNvCxnSpPr>
          <p:nvPr/>
        </p:nvCxnSpPr>
        <p:spPr>
          <a:xfrm flipV="1">
            <a:off x="9432965" y="2872475"/>
            <a:ext cx="0" cy="2705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47EA15-AFD8-4306-A707-F153106FDEBD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2115591" y="4615686"/>
            <a:ext cx="442413" cy="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E8F2366-C7CD-42FA-AEC6-8758EFEF3894}"/>
              </a:ext>
            </a:extLst>
          </p:cNvPr>
          <p:cNvSpPr/>
          <p:nvPr/>
        </p:nvSpPr>
        <p:spPr>
          <a:xfrm>
            <a:off x="1748636" y="4207631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C137CC5-5A73-4A29-B6E0-A4AEDCA4CF57}"/>
              </a:ext>
            </a:extLst>
          </p:cNvPr>
          <p:cNvSpPr/>
          <p:nvPr/>
        </p:nvSpPr>
        <p:spPr>
          <a:xfrm>
            <a:off x="2704718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DAF37A-17C5-4DDC-86B2-20D6730FAB27}"/>
              </a:ext>
            </a:extLst>
          </p:cNvPr>
          <p:cNvSpPr/>
          <p:nvPr/>
        </p:nvSpPr>
        <p:spPr>
          <a:xfrm>
            <a:off x="2558004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537912C-8C94-455D-BA70-45745C696472}"/>
              </a:ext>
            </a:extLst>
          </p:cNvPr>
          <p:cNvCxnSpPr>
            <a:cxnSpLocks/>
            <a:stCxn id="69" idx="0"/>
            <a:endCxn id="70" idx="2"/>
          </p:cNvCxnSpPr>
          <p:nvPr/>
        </p:nvCxnSpPr>
        <p:spPr>
          <a:xfrm flipV="1">
            <a:off x="2887599" y="4945526"/>
            <a:ext cx="1" cy="390593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F3C3C1-E759-4C95-968A-72AB50BD7E77}"/>
              </a:ext>
            </a:extLst>
          </p:cNvPr>
          <p:cNvSpPr/>
          <p:nvPr/>
        </p:nvSpPr>
        <p:spPr>
          <a:xfrm>
            <a:off x="3659608" y="4207632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AB8E16-AB80-4B46-A91C-379D35614E34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3217195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0E6840-E026-4136-A862-F1698F309F5E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>
            <a:off x="4026563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F7A060B-619B-40E8-B1AC-9DD66B4CC545}"/>
              </a:ext>
            </a:extLst>
          </p:cNvPr>
          <p:cNvSpPr/>
          <p:nvPr/>
        </p:nvSpPr>
        <p:spPr>
          <a:xfrm>
            <a:off x="4615690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055DC1-757D-4D81-91B5-F40D8DB79BA7}"/>
              </a:ext>
            </a:extLst>
          </p:cNvPr>
          <p:cNvSpPr/>
          <p:nvPr/>
        </p:nvSpPr>
        <p:spPr>
          <a:xfrm>
            <a:off x="4468976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7F1C1D-B3C3-44D8-BA53-5783F8A0B240}"/>
              </a:ext>
            </a:extLst>
          </p:cNvPr>
          <p:cNvCxnSpPr>
            <a:cxnSpLocks/>
            <a:stCxn id="75" idx="0"/>
            <a:endCxn id="76" idx="2"/>
          </p:cNvCxnSpPr>
          <p:nvPr/>
        </p:nvCxnSpPr>
        <p:spPr>
          <a:xfrm flipV="1">
            <a:off x="4798571" y="4945526"/>
            <a:ext cx="1" cy="390593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86B16EDA-699C-47EF-BB99-1A6E96F49D2E}"/>
              </a:ext>
            </a:extLst>
          </p:cNvPr>
          <p:cNvSpPr/>
          <p:nvPr/>
        </p:nvSpPr>
        <p:spPr>
          <a:xfrm>
            <a:off x="5570580" y="4207632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98D2A2-555A-4363-A107-9F815CC3D1B0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5128167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A427562-0D54-4A51-A5BB-5EE8465E40A6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5937535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C152525-A90E-4D99-84FC-36A51542EF1F}"/>
              </a:ext>
            </a:extLst>
          </p:cNvPr>
          <p:cNvSpPr/>
          <p:nvPr/>
        </p:nvSpPr>
        <p:spPr>
          <a:xfrm>
            <a:off x="6526662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C0A53D-0889-481B-B801-C6A6F16CE9FB}"/>
              </a:ext>
            </a:extLst>
          </p:cNvPr>
          <p:cNvSpPr/>
          <p:nvPr/>
        </p:nvSpPr>
        <p:spPr>
          <a:xfrm>
            <a:off x="6379948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B02FB0-AEC9-4795-9D81-5DDF53ACAC3E}"/>
              </a:ext>
            </a:extLst>
          </p:cNvPr>
          <p:cNvCxnSpPr>
            <a:cxnSpLocks/>
            <a:stCxn id="81" idx="0"/>
            <a:endCxn id="82" idx="2"/>
          </p:cNvCxnSpPr>
          <p:nvPr/>
        </p:nvCxnSpPr>
        <p:spPr>
          <a:xfrm flipV="1">
            <a:off x="6709543" y="4945526"/>
            <a:ext cx="1" cy="390593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8444ECB-9447-4CF1-9626-BB70191B5456}"/>
              </a:ext>
            </a:extLst>
          </p:cNvPr>
          <p:cNvSpPr/>
          <p:nvPr/>
        </p:nvSpPr>
        <p:spPr>
          <a:xfrm>
            <a:off x="7481552" y="4207632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281044A-41FD-4D5B-976E-EC0602A90E8E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7039139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A7C3B51-A32B-49C9-A8EC-CD2588EF08DD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7848507" y="4615686"/>
            <a:ext cx="390619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7D01EF6-C041-4BAF-BAF3-F293F9AD4391}"/>
              </a:ext>
            </a:extLst>
          </p:cNvPr>
          <p:cNvSpPr/>
          <p:nvPr/>
        </p:nvSpPr>
        <p:spPr>
          <a:xfrm>
            <a:off x="9249489" y="4207631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58D689-F57F-40CE-96EE-1027DE90F271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827892" y="4615685"/>
            <a:ext cx="421596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01C9F23-251F-4C07-A4FE-1F857AF9107E}"/>
              </a:ext>
            </a:extLst>
          </p:cNvPr>
          <p:cNvSpPr/>
          <p:nvPr/>
        </p:nvSpPr>
        <p:spPr>
          <a:xfrm>
            <a:off x="8226340" y="4519782"/>
            <a:ext cx="848309" cy="461665"/>
          </a:xfrm>
          <a:prstGeom prst="rect">
            <a:avLst/>
          </a:prstGeom>
        </p:spPr>
        <p:txBody>
          <a:bodyPr wrap="none" anchor="b" anchorCtr="0">
            <a:spAutoFit/>
          </a:bodyPr>
          <a:lstStyle/>
          <a:p>
            <a:r>
              <a:rPr lang="en-US" sz="2400" dirty="0"/>
              <a:t>. . . </a:t>
            </a:r>
          </a:p>
        </p:txBody>
      </p:sp>
      <p:cxnSp>
        <p:nvCxnSpPr>
          <p:cNvPr id="97" name="Straight Arrow Connector 47">
            <a:extLst>
              <a:ext uri="{FF2B5EF4-FFF2-40B4-BE49-F238E27FC236}">
                <a16:creationId xmlns:a16="http://schemas.microsoft.com/office/drawing/2014/main" id="{C18BCEF4-6A92-4D03-8DAC-83DA2B588127}"/>
              </a:ext>
            </a:extLst>
          </p:cNvPr>
          <p:cNvCxnSpPr>
            <a:cxnSpLocks/>
            <a:stCxn id="95" idx="1"/>
            <a:endCxn id="108" idx="1"/>
          </p:cNvCxnSpPr>
          <p:nvPr/>
        </p:nvCxnSpPr>
        <p:spPr>
          <a:xfrm rot="10800000">
            <a:off x="2636138" y="3279058"/>
            <a:ext cx="64216" cy="631228"/>
          </a:xfrm>
          <a:prstGeom prst="curvedConnector3">
            <a:avLst>
              <a:gd name="adj1" fmla="val 455986"/>
            </a:avLst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47">
            <a:extLst>
              <a:ext uri="{FF2B5EF4-FFF2-40B4-BE49-F238E27FC236}">
                <a16:creationId xmlns:a16="http://schemas.microsoft.com/office/drawing/2014/main" id="{F5929109-AEF0-420A-92C7-1D81FDD2BE0C}"/>
              </a:ext>
            </a:extLst>
          </p:cNvPr>
          <p:cNvCxnSpPr>
            <a:cxnSpLocks/>
            <a:stCxn id="92" idx="0"/>
          </p:cNvCxnSpPr>
          <p:nvPr/>
        </p:nvCxnSpPr>
        <p:spPr>
          <a:xfrm rot="16200000" flipV="1">
            <a:off x="3864325" y="2757243"/>
            <a:ext cx="323032" cy="1617294"/>
          </a:xfrm>
          <a:prstGeom prst="curvedConnector2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47">
            <a:extLst>
              <a:ext uri="{FF2B5EF4-FFF2-40B4-BE49-F238E27FC236}">
                <a16:creationId xmlns:a16="http://schemas.microsoft.com/office/drawing/2014/main" id="{BCC0F9D9-0785-4105-AF4A-72EF264564F0}"/>
              </a:ext>
            </a:extLst>
          </p:cNvPr>
          <p:cNvCxnSpPr>
            <a:cxnSpLocks/>
            <a:stCxn id="60" idx="0"/>
          </p:cNvCxnSpPr>
          <p:nvPr/>
        </p:nvCxnSpPr>
        <p:spPr>
          <a:xfrm rot="16200000" flipV="1">
            <a:off x="4729587" y="1747450"/>
            <a:ext cx="467565" cy="3492348"/>
          </a:xfrm>
          <a:prstGeom prst="curvedConnector2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47">
            <a:extLst>
              <a:ext uri="{FF2B5EF4-FFF2-40B4-BE49-F238E27FC236}">
                <a16:creationId xmlns:a16="http://schemas.microsoft.com/office/drawing/2014/main" id="{DA63C83D-64BB-4997-9844-3ED389060904}"/>
              </a:ext>
            </a:extLst>
          </p:cNvPr>
          <p:cNvCxnSpPr>
            <a:cxnSpLocks/>
            <a:stCxn id="110" idx="0"/>
          </p:cNvCxnSpPr>
          <p:nvPr/>
        </p:nvCxnSpPr>
        <p:spPr>
          <a:xfrm rot="16200000" flipV="1">
            <a:off x="5481446" y="867293"/>
            <a:ext cx="709682" cy="5178476"/>
          </a:xfrm>
          <a:prstGeom prst="curvedConnector2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C2737B-F6AB-4C77-B0B2-F7B5B50EF440}"/>
              </a:ext>
            </a:extLst>
          </p:cNvPr>
          <p:cNvCxnSpPr>
            <a:cxnSpLocks/>
          </p:cNvCxnSpPr>
          <p:nvPr/>
        </p:nvCxnSpPr>
        <p:spPr>
          <a:xfrm>
            <a:off x="9540955" y="2872475"/>
            <a:ext cx="0" cy="270566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D881FB-E967-4214-BE5E-5F9CCA1EBFC3}"/>
              </a:ext>
            </a:extLst>
          </p:cNvPr>
          <p:cNvCxnSpPr>
            <a:cxnSpLocks/>
          </p:cNvCxnSpPr>
          <p:nvPr/>
        </p:nvCxnSpPr>
        <p:spPr>
          <a:xfrm>
            <a:off x="9540955" y="3880244"/>
            <a:ext cx="0" cy="32004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4B78CBB-D531-4FE3-8AC3-D81E4229170A}"/>
              </a:ext>
            </a:extLst>
          </p:cNvPr>
          <p:cNvCxnSpPr>
            <a:cxnSpLocks/>
          </p:cNvCxnSpPr>
          <p:nvPr/>
        </p:nvCxnSpPr>
        <p:spPr>
          <a:xfrm>
            <a:off x="9605129" y="3965969"/>
            <a:ext cx="19435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BBE2D2E-C622-423E-BDE2-506E312A36DE}"/>
              </a:ext>
            </a:extLst>
          </p:cNvPr>
          <p:cNvCxnSpPr>
            <a:cxnSpLocks/>
          </p:cNvCxnSpPr>
          <p:nvPr/>
        </p:nvCxnSpPr>
        <p:spPr>
          <a:xfrm flipH="1">
            <a:off x="8743951" y="4776787"/>
            <a:ext cx="506135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3A1C0BD-0E08-441D-9889-EFAB9BD1CD55}"/>
              </a:ext>
            </a:extLst>
          </p:cNvPr>
          <p:cNvCxnSpPr>
            <a:cxnSpLocks/>
          </p:cNvCxnSpPr>
          <p:nvPr/>
        </p:nvCxnSpPr>
        <p:spPr>
          <a:xfrm flipH="1">
            <a:off x="7039138" y="4776787"/>
            <a:ext cx="923762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92DA7C7-8E3E-42C2-A540-003FEDC19C46}"/>
              </a:ext>
            </a:extLst>
          </p:cNvPr>
          <p:cNvCxnSpPr>
            <a:cxnSpLocks/>
          </p:cNvCxnSpPr>
          <p:nvPr/>
        </p:nvCxnSpPr>
        <p:spPr>
          <a:xfrm flipH="1">
            <a:off x="5128165" y="4776787"/>
            <a:ext cx="1167860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5D53A5E-6EE3-422F-A81D-47D62D7B6F6D}"/>
              </a:ext>
            </a:extLst>
          </p:cNvPr>
          <p:cNvCxnSpPr>
            <a:cxnSpLocks/>
          </p:cNvCxnSpPr>
          <p:nvPr/>
        </p:nvCxnSpPr>
        <p:spPr>
          <a:xfrm flipH="1">
            <a:off x="3217193" y="4776787"/>
            <a:ext cx="1135732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0538561-16C5-43F8-A396-735D95E647CB}"/>
              </a:ext>
            </a:extLst>
          </p:cNvPr>
          <p:cNvGrpSpPr/>
          <p:nvPr/>
        </p:nvGrpSpPr>
        <p:grpSpPr>
          <a:xfrm>
            <a:off x="6526662" y="3671886"/>
            <a:ext cx="424592" cy="613960"/>
            <a:chOff x="5002662" y="3671886"/>
            <a:chExt cx="424592" cy="61396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B2EF581-CF79-49F7-8F96-48A3868C45C8}"/>
                </a:ext>
              </a:extLst>
            </p:cNvPr>
            <p:cNvSpPr/>
            <p:nvPr/>
          </p:nvSpPr>
          <p:spPr>
            <a:xfrm>
              <a:off x="5061494" y="3671886"/>
              <a:ext cx="365760" cy="36576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05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96DACE-7A98-4688-A2DB-15AAF2AF7D7C}"/>
                </a:ext>
              </a:extLst>
            </p:cNvPr>
            <p:cNvSpPr/>
            <p:nvPr/>
          </p:nvSpPr>
          <p:spPr>
            <a:xfrm>
              <a:off x="5002662" y="3727406"/>
              <a:ext cx="365760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dW</a:t>
              </a:r>
              <a:endParaRPr lang="en-US" sz="9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0E1D0B0-DFBA-4161-9F98-1D2DEBFF7F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8425" y="4093166"/>
              <a:ext cx="1" cy="1926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CBBDE43-7C63-4428-ACD2-907F85DE79E5}"/>
              </a:ext>
            </a:extLst>
          </p:cNvPr>
          <p:cNvGrpSpPr/>
          <p:nvPr/>
        </p:nvGrpSpPr>
        <p:grpSpPr>
          <a:xfrm>
            <a:off x="4651608" y="3671886"/>
            <a:ext cx="424592" cy="613960"/>
            <a:chOff x="3127608" y="3671886"/>
            <a:chExt cx="424592" cy="61396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EDF704B-1DA6-45CA-9DDF-485606419B65}"/>
                </a:ext>
              </a:extLst>
            </p:cNvPr>
            <p:cNvSpPr/>
            <p:nvPr/>
          </p:nvSpPr>
          <p:spPr>
            <a:xfrm>
              <a:off x="3186440" y="3671886"/>
              <a:ext cx="365760" cy="36576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05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15EF2D3-6165-4A43-AC83-26B349972984}"/>
                </a:ext>
              </a:extLst>
            </p:cNvPr>
            <p:cNvSpPr/>
            <p:nvPr/>
          </p:nvSpPr>
          <p:spPr>
            <a:xfrm>
              <a:off x="3127608" y="3727406"/>
              <a:ext cx="365760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dW</a:t>
              </a:r>
              <a:endParaRPr lang="en-US" sz="9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5520ED6-50BB-4905-93F2-47689E595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3371" y="4093166"/>
              <a:ext cx="1" cy="1926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EC7BB47-F1E3-4620-BF21-2469A6DA977E}"/>
              </a:ext>
            </a:extLst>
          </p:cNvPr>
          <p:cNvGrpSpPr/>
          <p:nvPr/>
        </p:nvGrpSpPr>
        <p:grpSpPr>
          <a:xfrm>
            <a:off x="2700354" y="3671886"/>
            <a:ext cx="424592" cy="613960"/>
            <a:chOff x="1176354" y="3671886"/>
            <a:chExt cx="424592" cy="6139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E742F8F-78C7-47EA-A647-1B81A9C3C891}"/>
                </a:ext>
              </a:extLst>
            </p:cNvPr>
            <p:cNvSpPr/>
            <p:nvPr/>
          </p:nvSpPr>
          <p:spPr>
            <a:xfrm>
              <a:off x="1235186" y="3671886"/>
              <a:ext cx="365760" cy="36576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05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E49DBF6-5BC0-4BEE-AFE1-E1CA4F92D450}"/>
                </a:ext>
              </a:extLst>
            </p:cNvPr>
            <p:cNvSpPr/>
            <p:nvPr/>
          </p:nvSpPr>
          <p:spPr>
            <a:xfrm>
              <a:off x="1176354" y="3727406"/>
              <a:ext cx="365760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dW</a:t>
              </a:r>
              <a:endParaRPr lang="en-US" sz="9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FB9025E-25B1-449C-885D-B33F5185A5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2117" y="4093166"/>
              <a:ext cx="1" cy="1926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67C5D50-44E7-46AA-A0EB-2832FD893903}"/>
              </a:ext>
            </a:extLst>
          </p:cNvPr>
          <p:cNvSpPr/>
          <p:nvPr/>
        </p:nvSpPr>
        <p:spPr>
          <a:xfrm>
            <a:off x="3452898" y="2351995"/>
            <a:ext cx="3073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MT"/>
              </a:rPr>
              <a:t>Sum</a:t>
            </a:r>
            <a:r>
              <a:rPr lang="en-US" dirty="0">
                <a:latin typeface="ArialMT"/>
              </a:rPr>
              <a:t> over all gradients to update weights</a:t>
            </a:r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4288205-4BCE-4FF6-BAC1-649ED21F6A1E}"/>
              </a:ext>
            </a:extLst>
          </p:cNvPr>
          <p:cNvSpPr/>
          <p:nvPr/>
        </p:nvSpPr>
        <p:spPr>
          <a:xfrm>
            <a:off x="2696463" y="2962553"/>
            <a:ext cx="502920" cy="502920"/>
          </a:xfrm>
          <a:prstGeom prst="rect">
            <a:avLst/>
          </a:prstGeom>
          <a:solidFill>
            <a:srgbClr val="FFC9DE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2B0F353-E0E3-4493-8AC7-5C4A569941DB}"/>
              </a:ext>
            </a:extLst>
          </p:cNvPr>
          <p:cNvSpPr/>
          <p:nvPr/>
        </p:nvSpPr>
        <p:spPr>
          <a:xfrm>
            <a:off x="2636138" y="3027598"/>
            <a:ext cx="502920" cy="50292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6F60E7-6886-4959-81EC-95358EFE440D}"/>
              </a:ext>
            </a:extLst>
          </p:cNvPr>
          <p:cNvGrpSpPr/>
          <p:nvPr/>
        </p:nvGrpSpPr>
        <p:grpSpPr>
          <a:xfrm>
            <a:off x="8242645" y="3755852"/>
            <a:ext cx="424592" cy="613960"/>
            <a:chOff x="6718645" y="3755852"/>
            <a:chExt cx="424592" cy="61396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6BDD8D7-FFA2-45B2-B536-9E02F12BA090}"/>
                </a:ext>
              </a:extLst>
            </p:cNvPr>
            <p:cNvSpPr/>
            <p:nvPr/>
          </p:nvSpPr>
          <p:spPr>
            <a:xfrm>
              <a:off x="6777477" y="3755852"/>
              <a:ext cx="365760" cy="36576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05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013DB8-277D-4C1D-A22F-401163E05F4E}"/>
                </a:ext>
              </a:extLst>
            </p:cNvPr>
            <p:cNvSpPr/>
            <p:nvPr/>
          </p:nvSpPr>
          <p:spPr>
            <a:xfrm>
              <a:off x="6718645" y="3811372"/>
              <a:ext cx="365760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dW</a:t>
              </a:r>
              <a:endParaRPr lang="en-US" sz="9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DC052AD6-52BD-44F9-B79B-3C04240E1F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94408" y="4177132"/>
              <a:ext cx="1" cy="19268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06B3855A-6A5D-4819-BE72-AAF5714793A8}"/>
              </a:ext>
            </a:extLst>
          </p:cNvPr>
          <p:cNvSpPr/>
          <p:nvPr/>
        </p:nvSpPr>
        <p:spPr>
          <a:xfrm>
            <a:off x="1784755" y="1861407"/>
            <a:ext cx="1430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Backward</a:t>
            </a:r>
          </a:p>
        </p:txBody>
      </p:sp>
    </p:spTree>
    <p:extLst>
      <p:ext uri="{BB962C8B-B14F-4D97-AF65-F5344CB8AC3E}">
        <p14:creationId xmlns:p14="http://schemas.microsoft.com/office/powerpoint/2010/main" val="12767914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838551"/>
          </a:xfrm>
        </p:spPr>
        <p:txBody>
          <a:bodyPr/>
          <a:lstStyle/>
          <a:p>
            <a:pPr algn="ctr"/>
            <a:r>
              <a:rPr lang="en-US" dirty="0"/>
              <a:t>Recurrent Neural Networks</a:t>
            </a:r>
            <a:br>
              <a:rPr lang="en-US" dirty="0"/>
            </a:br>
            <a:r>
              <a:rPr lang="id-ID" dirty="0">
                <a:solidFill>
                  <a:srgbClr val="0000FF"/>
                </a:solidFill>
              </a:rPr>
              <a:t>Many </a:t>
            </a:r>
            <a:r>
              <a:rPr lang="id-ID" dirty="0"/>
              <a:t>to</a:t>
            </a:r>
            <a:r>
              <a:rPr lang="id-ID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Many</a:t>
            </a:r>
            <a:br>
              <a:rPr lang="en-US" dirty="0"/>
            </a:br>
            <a:r>
              <a:rPr lang="en-US" dirty="0"/>
              <a:t>Forward - Backward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70022589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Straight Arrow Connector 47">
            <a:extLst>
              <a:ext uri="{FF2B5EF4-FFF2-40B4-BE49-F238E27FC236}">
                <a16:creationId xmlns:a16="http://schemas.microsoft.com/office/drawing/2014/main" id="{793A4F31-CDC0-488C-ABE8-7E937A48BF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61958" y="2814118"/>
            <a:ext cx="892565" cy="1274345"/>
          </a:xfrm>
          <a:prstGeom prst="curvedConnector2">
            <a:avLst/>
          </a:prstGeom>
          <a:ln w="1905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47">
            <a:extLst>
              <a:ext uri="{FF2B5EF4-FFF2-40B4-BE49-F238E27FC236}">
                <a16:creationId xmlns:a16="http://schemas.microsoft.com/office/drawing/2014/main" id="{97D63D50-9094-4185-98A5-ED65A2B283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9476" y="147575"/>
            <a:ext cx="968201" cy="6683066"/>
          </a:xfrm>
          <a:prstGeom prst="curvedConnector2">
            <a:avLst/>
          </a:prstGeom>
          <a:ln w="1905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9" name="Straight Arrow Connector 47">
            <a:extLst>
              <a:ext uri="{FF2B5EF4-FFF2-40B4-BE49-F238E27FC236}">
                <a16:creationId xmlns:a16="http://schemas.microsoft.com/office/drawing/2014/main" id="{F96D0870-F6E3-4ECE-90B5-D9BF6FB68F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76627" y="1023273"/>
            <a:ext cx="1016114" cy="4979584"/>
          </a:xfrm>
          <a:prstGeom prst="curvedConnector2">
            <a:avLst/>
          </a:prstGeom>
          <a:ln w="1905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Arrow Connector 47">
            <a:extLst>
              <a:ext uri="{FF2B5EF4-FFF2-40B4-BE49-F238E27FC236}">
                <a16:creationId xmlns:a16="http://schemas.microsoft.com/office/drawing/2014/main" id="{2DF0319A-3428-4338-A550-549F72A612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81193" y="1952033"/>
            <a:ext cx="1006727" cy="3112677"/>
          </a:xfrm>
          <a:prstGeom prst="curvedConnector2">
            <a:avLst/>
          </a:prstGeom>
          <a:ln w="1905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: Many to Many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3153C81-5021-40BB-83AF-B9DC123A7D4B}"/>
              </a:ext>
            </a:extLst>
          </p:cNvPr>
          <p:cNvGrpSpPr/>
          <p:nvPr/>
        </p:nvGrpSpPr>
        <p:grpSpPr>
          <a:xfrm>
            <a:off x="9250085" y="3248025"/>
            <a:ext cx="365760" cy="809220"/>
            <a:chOff x="7726085" y="3248025"/>
            <a:chExt cx="365760" cy="8092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2BE0670-BDCB-45D3-A20D-D968992BF108}"/>
                </a:ext>
              </a:extLst>
            </p:cNvPr>
            <p:cNvSpPr/>
            <p:nvPr/>
          </p:nvSpPr>
          <p:spPr>
            <a:xfrm>
              <a:off x="7726085" y="3248025"/>
              <a:ext cx="365760" cy="579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60F647-9D25-4176-AF44-7D1EFE1A7AEB}"/>
                </a:ext>
              </a:extLst>
            </p:cNvPr>
            <p:cNvCxnSpPr>
              <a:cxnSpLocks/>
              <a:stCxn id="87" idx="0"/>
              <a:endCxn id="41" idx="2"/>
            </p:cNvCxnSpPr>
            <p:nvPr/>
          </p:nvCxnSpPr>
          <p:spPr>
            <a:xfrm flipH="1" flipV="1">
              <a:off x="7908965" y="3827149"/>
              <a:ext cx="1" cy="230096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47EA15-AFD8-4306-A707-F153106FDEBD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2115591" y="4387086"/>
            <a:ext cx="500051" cy="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E8F2366-C7CD-42FA-AEC6-8758EFEF3894}"/>
              </a:ext>
            </a:extLst>
          </p:cNvPr>
          <p:cNvSpPr/>
          <p:nvPr/>
        </p:nvSpPr>
        <p:spPr>
          <a:xfrm>
            <a:off x="1748636" y="4057245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537912C-8C94-455D-BA70-45745C696472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887599" y="4625602"/>
            <a:ext cx="1" cy="49094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3C73646-D3B5-419B-A559-EBA3B2786B62}"/>
              </a:ext>
            </a:extLst>
          </p:cNvPr>
          <p:cNvGrpSpPr/>
          <p:nvPr/>
        </p:nvGrpSpPr>
        <p:grpSpPr>
          <a:xfrm>
            <a:off x="2615641" y="4057246"/>
            <a:ext cx="1408138" cy="659680"/>
            <a:chOff x="1091641" y="4057246"/>
            <a:chExt cx="1408138" cy="65968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8DAF37A-17C5-4DDC-86B2-20D6730FAB27}"/>
                </a:ext>
              </a:extLst>
            </p:cNvPr>
            <p:cNvSpPr/>
            <p:nvPr/>
          </p:nvSpPr>
          <p:spPr>
            <a:xfrm>
              <a:off x="1091641" y="4148570"/>
              <a:ext cx="543916" cy="477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r>
                <a:rPr lang="en-US" sz="2000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1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33092749-64ED-4D8A-B79F-653B262DB786}"/>
                </a:ext>
              </a:extLst>
            </p:cNvPr>
            <p:cNvGrpSpPr/>
            <p:nvPr/>
          </p:nvGrpSpPr>
          <p:grpSpPr>
            <a:xfrm>
              <a:off x="1635557" y="4057246"/>
              <a:ext cx="864222" cy="659680"/>
              <a:chOff x="1635557" y="4057246"/>
              <a:chExt cx="864222" cy="65968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6F3C3C1-E759-4C95-968A-72AB50BD7E77}"/>
                  </a:ext>
                </a:extLst>
              </p:cNvPr>
              <p:cNvSpPr/>
              <p:nvPr/>
            </p:nvSpPr>
            <p:spPr>
              <a:xfrm>
                <a:off x="2132824" y="4057246"/>
                <a:ext cx="366955" cy="659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en-US" sz="11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0AB8E16-AB80-4B46-A91C-379D35614E34}"/>
                  </a:ext>
                </a:extLst>
              </p:cNvPr>
              <p:cNvCxnSpPr>
                <a:cxnSpLocks/>
                <a:stCxn id="70" idx="3"/>
                <a:endCxn id="72" idx="1"/>
              </p:cNvCxnSpPr>
              <p:nvPr/>
            </p:nvCxnSpPr>
            <p:spPr>
              <a:xfrm>
                <a:off x="1635557" y="4387086"/>
                <a:ext cx="497267" cy="0"/>
              </a:xfrm>
              <a:prstGeom prst="straightConnector1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0E6840-E026-4136-A862-F1698F309F5E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>
            <a:off x="4023779" y="4387086"/>
            <a:ext cx="50283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7F1C1D-B3C3-44D8-BA53-5783F8A0B240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4798571" y="4625603"/>
            <a:ext cx="1" cy="47288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A91BCC7-86D9-4841-9C3F-75B0235927E9}"/>
              </a:ext>
            </a:extLst>
          </p:cNvPr>
          <p:cNvGrpSpPr/>
          <p:nvPr/>
        </p:nvGrpSpPr>
        <p:grpSpPr>
          <a:xfrm>
            <a:off x="4526614" y="4057246"/>
            <a:ext cx="1410921" cy="659680"/>
            <a:chOff x="3002613" y="4057246"/>
            <a:chExt cx="1410921" cy="65968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C055DC1-757D-4D81-91B5-F40D8DB79BA7}"/>
                </a:ext>
              </a:extLst>
            </p:cNvPr>
            <p:cNvSpPr/>
            <p:nvPr/>
          </p:nvSpPr>
          <p:spPr>
            <a:xfrm>
              <a:off x="3002613" y="4148570"/>
              <a:ext cx="543916" cy="477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r>
                <a:rPr lang="en-US" sz="2000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1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DDF46CED-F104-4783-B548-A99FA887E42A}"/>
                </a:ext>
              </a:extLst>
            </p:cNvPr>
            <p:cNvGrpSpPr/>
            <p:nvPr/>
          </p:nvGrpSpPr>
          <p:grpSpPr>
            <a:xfrm>
              <a:off x="3546529" y="4057246"/>
              <a:ext cx="867005" cy="659680"/>
              <a:chOff x="3546529" y="4057246"/>
              <a:chExt cx="867005" cy="65968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6B16EDA-699C-47EF-BB99-1A6E96F49D2E}"/>
                  </a:ext>
                </a:extLst>
              </p:cNvPr>
              <p:cNvSpPr/>
              <p:nvPr/>
            </p:nvSpPr>
            <p:spPr>
              <a:xfrm>
                <a:off x="4046579" y="4057246"/>
                <a:ext cx="366955" cy="659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en-US" sz="11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4798D2A2-555A-4363-A107-9F815CC3D1B0}"/>
                  </a:ext>
                </a:extLst>
              </p:cNvPr>
              <p:cNvCxnSpPr>
                <a:cxnSpLocks/>
                <a:stCxn id="76" idx="3"/>
                <a:endCxn id="78" idx="1"/>
              </p:cNvCxnSpPr>
              <p:nvPr/>
            </p:nvCxnSpPr>
            <p:spPr>
              <a:xfrm>
                <a:off x="3546529" y="4387086"/>
                <a:ext cx="500050" cy="0"/>
              </a:xfrm>
              <a:prstGeom prst="straightConnector1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A427562-0D54-4A51-A5BB-5EE8465E40A6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5937535" y="4387086"/>
            <a:ext cx="500051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B02FB0-AEC9-4795-9D81-5DDF53ACAC3E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6709543" y="4625603"/>
            <a:ext cx="1" cy="47288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0DA8083-DA9E-4C48-92D0-3C4AACFB18D3}"/>
              </a:ext>
            </a:extLst>
          </p:cNvPr>
          <p:cNvGrpSpPr/>
          <p:nvPr/>
        </p:nvGrpSpPr>
        <p:grpSpPr>
          <a:xfrm>
            <a:off x="6437586" y="4057246"/>
            <a:ext cx="1410921" cy="659680"/>
            <a:chOff x="4913585" y="4057246"/>
            <a:chExt cx="1410921" cy="65968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6C0A53D-0889-481B-B801-C6A6F16CE9FB}"/>
                </a:ext>
              </a:extLst>
            </p:cNvPr>
            <p:cNvSpPr/>
            <p:nvPr/>
          </p:nvSpPr>
          <p:spPr>
            <a:xfrm>
              <a:off x="4913585" y="4148570"/>
              <a:ext cx="543916" cy="477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r>
                <a:rPr lang="en-US" sz="2000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1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6DA7294-F9D0-4AB5-BDE2-91DBF3161844}"/>
                </a:ext>
              </a:extLst>
            </p:cNvPr>
            <p:cNvGrpSpPr/>
            <p:nvPr/>
          </p:nvGrpSpPr>
          <p:grpSpPr>
            <a:xfrm>
              <a:off x="5457501" y="4057246"/>
              <a:ext cx="867005" cy="659680"/>
              <a:chOff x="5457501" y="4057246"/>
              <a:chExt cx="867005" cy="65968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8444ECB-9447-4CF1-9626-BB70191B5456}"/>
                  </a:ext>
                </a:extLst>
              </p:cNvPr>
              <p:cNvSpPr/>
              <p:nvPr/>
            </p:nvSpPr>
            <p:spPr>
              <a:xfrm>
                <a:off x="5957551" y="4057246"/>
                <a:ext cx="366955" cy="659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en-US" sz="11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C281044A-41FD-4D5B-976E-EC0602A90E8E}"/>
                  </a:ext>
                </a:extLst>
              </p:cNvPr>
              <p:cNvCxnSpPr>
                <a:cxnSpLocks/>
                <a:stCxn id="82" idx="3"/>
                <a:endCxn id="84" idx="1"/>
              </p:cNvCxnSpPr>
              <p:nvPr/>
            </p:nvCxnSpPr>
            <p:spPr>
              <a:xfrm>
                <a:off x="5457501" y="4387086"/>
                <a:ext cx="500050" cy="0"/>
              </a:xfrm>
              <a:prstGeom prst="straightConnector1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0F17DA9-C6B6-443E-A388-66BDA48F3C28}"/>
              </a:ext>
            </a:extLst>
          </p:cNvPr>
          <p:cNvGrpSpPr/>
          <p:nvPr/>
        </p:nvGrpSpPr>
        <p:grpSpPr>
          <a:xfrm>
            <a:off x="7848507" y="4057246"/>
            <a:ext cx="1767937" cy="695601"/>
            <a:chOff x="6324506" y="4057245"/>
            <a:chExt cx="1767937" cy="695601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A7C3B51-A32B-49C9-A8EC-CD2588EF08DD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6324506" y="4387086"/>
              <a:ext cx="390619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09DB6C69-EC8E-41EC-8957-D1AF90F37CBD}"/>
                </a:ext>
              </a:extLst>
            </p:cNvPr>
            <p:cNvGrpSpPr/>
            <p:nvPr/>
          </p:nvGrpSpPr>
          <p:grpSpPr>
            <a:xfrm>
              <a:off x="7303892" y="4057245"/>
              <a:ext cx="788551" cy="659680"/>
              <a:chOff x="7303892" y="4057245"/>
              <a:chExt cx="788551" cy="659680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7D01EF6-C041-4BAF-BAF3-F293F9AD4391}"/>
                  </a:ext>
                </a:extLst>
              </p:cNvPr>
              <p:cNvSpPr/>
              <p:nvPr/>
            </p:nvSpPr>
            <p:spPr>
              <a:xfrm>
                <a:off x="7725488" y="4057245"/>
                <a:ext cx="366955" cy="659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r>
                  <a:rPr lang="en-US" sz="20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endParaRPr lang="en-US" sz="11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458D689-F57F-40CE-96EE-1027DE90F271}"/>
                  </a:ext>
                </a:extLst>
              </p:cNvPr>
              <p:cNvCxnSpPr>
                <a:cxnSpLocks/>
                <a:endCxn id="87" idx="1"/>
              </p:cNvCxnSpPr>
              <p:nvPr/>
            </p:nvCxnSpPr>
            <p:spPr>
              <a:xfrm>
                <a:off x="7303892" y="4387085"/>
                <a:ext cx="421596" cy="0"/>
              </a:xfrm>
              <a:prstGeom prst="straightConnector1">
                <a:avLst/>
              </a:prstGeom>
              <a:ln w="28575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01C9F23-251F-4C07-A4FE-1F857AF9107E}"/>
                </a:ext>
              </a:extLst>
            </p:cNvPr>
            <p:cNvSpPr/>
            <p:nvPr/>
          </p:nvSpPr>
          <p:spPr>
            <a:xfrm>
              <a:off x="6702339" y="4291181"/>
              <a:ext cx="848309" cy="461665"/>
            </a:xfrm>
            <a:prstGeom prst="rect">
              <a:avLst/>
            </a:prstGeom>
          </p:spPr>
          <p:txBody>
            <a:bodyPr wrap="none" anchor="b" anchorCtr="0">
              <a:spAutoFit/>
            </a:bodyPr>
            <a:lstStyle/>
            <a:p>
              <a:r>
                <a:rPr lang="en-US" sz="2400" dirty="0"/>
                <a:t>. . . 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6862016-4353-4E43-BA08-51842E8B06C3}"/>
              </a:ext>
            </a:extLst>
          </p:cNvPr>
          <p:cNvSpPr/>
          <p:nvPr/>
        </p:nvSpPr>
        <p:spPr>
          <a:xfrm>
            <a:off x="2264768" y="2620960"/>
            <a:ext cx="384048" cy="384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77242D2-B022-4719-88BA-8CA0D03BB93B}"/>
              </a:ext>
            </a:extLst>
          </p:cNvPr>
          <p:cNvCxnSpPr>
            <a:cxnSpLocks/>
            <a:stCxn id="116" idx="1"/>
          </p:cNvCxnSpPr>
          <p:nvPr/>
        </p:nvCxnSpPr>
        <p:spPr>
          <a:xfrm rot="10800000">
            <a:off x="3096046" y="4690649"/>
            <a:ext cx="574129" cy="1410641"/>
          </a:xfrm>
          <a:prstGeom prst="curvedConnector2">
            <a:avLst/>
          </a:prstGeom>
          <a:ln w="1905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47">
            <a:extLst>
              <a:ext uri="{FF2B5EF4-FFF2-40B4-BE49-F238E27FC236}">
                <a16:creationId xmlns:a16="http://schemas.microsoft.com/office/drawing/2014/main" id="{07991ECE-2C9D-46D7-8194-487667E3AB79}"/>
              </a:ext>
            </a:extLst>
          </p:cNvPr>
          <p:cNvCxnSpPr>
            <a:cxnSpLocks/>
          </p:cNvCxnSpPr>
          <p:nvPr/>
        </p:nvCxnSpPr>
        <p:spPr>
          <a:xfrm flipV="1">
            <a:off x="4087995" y="4679718"/>
            <a:ext cx="2507502" cy="1417320"/>
          </a:xfrm>
          <a:prstGeom prst="curvedConnector2">
            <a:avLst/>
          </a:prstGeom>
          <a:ln w="1905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Arrow Connector 47">
            <a:extLst>
              <a:ext uri="{FF2B5EF4-FFF2-40B4-BE49-F238E27FC236}">
                <a16:creationId xmlns:a16="http://schemas.microsoft.com/office/drawing/2014/main" id="{2C70F1D4-9406-437D-9AB0-849F82AE079D}"/>
              </a:ext>
            </a:extLst>
          </p:cNvPr>
          <p:cNvCxnSpPr>
            <a:cxnSpLocks/>
          </p:cNvCxnSpPr>
          <p:nvPr/>
        </p:nvCxnSpPr>
        <p:spPr>
          <a:xfrm flipV="1">
            <a:off x="4087995" y="4814973"/>
            <a:ext cx="4299736" cy="1346554"/>
          </a:xfrm>
          <a:prstGeom prst="curvedConnector2">
            <a:avLst/>
          </a:prstGeom>
          <a:ln w="1905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Arrow Connector 47">
            <a:extLst>
              <a:ext uri="{FF2B5EF4-FFF2-40B4-BE49-F238E27FC236}">
                <a16:creationId xmlns:a16="http://schemas.microsoft.com/office/drawing/2014/main" id="{298F9D21-7D34-4E9A-8391-4C43640DACFF}"/>
              </a:ext>
            </a:extLst>
          </p:cNvPr>
          <p:cNvCxnSpPr>
            <a:cxnSpLocks/>
            <a:stCxn id="115" idx="3"/>
          </p:cNvCxnSpPr>
          <p:nvPr/>
        </p:nvCxnSpPr>
        <p:spPr>
          <a:xfrm flipV="1">
            <a:off x="4096259" y="4642033"/>
            <a:ext cx="493637" cy="1394210"/>
          </a:xfrm>
          <a:prstGeom prst="curvedConnector2">
            <a:avLst/>
          </a:prstGeom>
          <a:ln w="1905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55CDFDA-71FC-43F6-AFE2-AA3A6AAD4889}"/>
              </a:ext>
            </a:extLst>
          </p:cNvPr>
          <p:cNvGrpSpPr/>
          <p:nvPr/>
        </p:nvGrpSpPr>
        <p:grpSpPr>
          <a:xfrm>
            <a:off x="3670174" y="5853364"/>
            <a:ext cx="426085" cy="430805"/>
            <a:chOff x="2146173" y="5853363"/>
            <a:chExt cx="426085" cy="430805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665948F-F567-4669-8343-B54EC9190A79}"/>
                </a:ext>
              </a:extLst>
            </p:cNvPr>
            <p:cNvSpPr/>
            <p:nvPr/>
          </p:nvSpPr>
          <p:spPr>
            <a:xfrm>
              <a:off x="2206498" y="5853363"/>
              <a:ext cx="365760" cy="365760"/>
            </a:xfrm>
            <a:prstGeom prst="rect">
              <a:avLst/>
            </a:prstGeom>
            <a:solidFill>
              <a:srgbClr val="FFC9DE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0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AB1C2D0-A723-46B8-BCD0-67D0A349BFBB}"/>
                </a:ext>
              </a:extLst>
            </p:cNvPr>
            <p:cNvSpPr/>
            <p:nvPr/>
          </p:nvSpPr>
          <p:spPr>
            <a:xfrm>
              <a:off x="2146173" y="5918408"/>
              <a:ext cx="365760" cy="3657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0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75C8D00-E580-4F24-A022-FC9A1CF46286}"/>
              </a:ext>
            </a:extLst>
          </p:cNvPr>
          <p:cNvGrpSpPr/>
          <p:nvPr/>
        </p:nvGrpSpPr>
        <p:grpSpPr>
          <a:xfrm>
            <a:off x="3657421" y="3239608"/>
            <a:ext cx="365760" cy="817639"/>
            <a:chOff x="2133421" y="3239607"/>
            <a:chExt cx="365760" cy="8176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85356C-CF93-4F46-A742-84A51DC70FA1}"/>
                </a:ext>
              </a:extLst>
            </p:cNvPr>
            <p:cNvSpPr/>
            <p:nvPr/>
          </p:nvSpPr>
          <p:spPr>
            <a:xfrm>
              <a:off x="2133421" y="3239607"/>
              <a:ext cx="365760" cy="579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1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1CAFF76-BCB2-48E2-AA5E-5FA1EA27899E}"/>
                </a:ext>
              </a:extLst>
            </p:cNvPr>
            <p:cNvCxnSpPr>
              <a:cxnSpLocks/>
              <a:stCxn id="72" idx="0"/>
              <a:endCxn id="42" idx="2"/>
            </p:cNvCxnSpPr>
            <p:nvPr/>
          </p:nvCxnSpPr>
          <p:spPr>
            <a:xfrm flipH="1" flipV="1">
              <a:off x="2316301" y="3818731"/>
              <a:ext cx="1" cy="23851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EF83296-2EB3-444C-A684-5109F74C3D0C}"/>
              </a:ext>
            </a:extLst>
          </p:cNvPr>
          <p:cNvGrpSpPr/>
          <p:nvPr/>
        </p:nvGrpSpPr>
        <p:grpSpPr>
          <a:xfrm>
            <a:off x="5571774" y="3239608"/>
            <a:ext cx="365760" cy="817639"/>
            <a:chOff x="4047774" y="3239607"/>
            <a:chExt cx="365760" cy="8176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31C069-6DB0-4496-BC9F-BBAB293F6662}"/>
                </a:ext>
              </a:extLst>
            </p:cNvPr>
            <p:cNvSpPr/>
            <p:nvPr/>
          </p:nvSpPr>
          <p:spPr>
            <a:xfrm>
              <a:off x="4047774" y="3239607"/>
              <a:ext cx="365760" cy="579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DE05073-5EDB-42F2-9DEF-12272807DE72}"/>
                </a:ext>
              </a:extLst>
            </p:cNvPr>
            <p:cNvCxnSpPr>
              <a:cxnSpLocks/>
              <a:stCxn id="78" idx="0"/>
              <a:endCxn id="47" idx="2"/>
            </p:cNvCxnSpPr>
            <p:nvPr/>
          </p:nvCxnSpPr>
          <p:spPr>
            <a:xfrm flipV="1">
              <a:off x="4230057" y="3818731"/>
              <a:ext cx="597" cy="23851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7672AA1-286C-4FD0-A9F8-34C6D79E7C08}"/>
              </a:ext>
            </a:extLst>
          </p:cNvPr>
          <p:cNvGrpSpPr/>
          <p:nvPr/>
        </p:nvGrpSpPr>
        <p:grpSpPr>
          <a:xfrm>
            <a:off x="7482746" y="3239608"/>
            <a:ext cx="365760" cy="817639"/>
            <a:chOff x="5958746" y="3239607"/>
            <a:chExt cx="365760" cy="81763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2278910-E2C5-4FAC-B759-D6B68A7E142A}"/>
                </a:ext>
              </a:extLst>
            </p:cNvPr>
            <p:cNvSpPr/>
            <p:nvPr/>
          </p:nvSpPr>
          <p:spPr>
            <a:xfrm>
              <a:off x="5958746" y="3239607"/>
              <a:ext cx="365760" cy="57912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457ADB-E87C-4016-B5DC-A788E339C774}"/>
                </a:ext>
              </a:extLst>
            </p:cNvPr>
            <p:cNvCxnSpPr>
              <a:cxnSpLocks/>
              <a:stCxn id="84" idx="0"/>
              <a:endCxn id="53" idx="2"/>
            </p:cNvCxnSpPr>
            <p:nvPr/>
          </p:nvCxnSpPr>
          <p:spPr>
            <a:xfrm flipV="1">
              <a:off x="6141029" y="3818731"/>
              <a:ext cx="597" cy="238515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1" name="Rectangle 220">
            <a:extLst>
              <a:ext uri="{FF2B5EF4-FFF2-40B4-BE49-F238E27FC236}">
                <a16:creationId xmlns:a16="http://schemas.microsoft.com/office/drawing/2014/main" id="{B008DC58-AFCF-4CE0-B6B5-D44FA6F08E80}"/>
              </a:ext>
            </a:extLst>
          </p:cNvPr>
          <p:cNvSpPr/>
          <p:nvPr/>
        </p:nvSpPr>
        <p:spPr>
          <a:xfrm>
            <a:off x="2704718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F92E3AB4-D2D3-47A8-AB37-066F62594DE6}"/>
              </a:ext>
            </a:extLst>
          </p:cNvPr>
          <p:cNvSpPr/>
          <p:nvPr/>
        </p:nvSpPr>
        <p:spPr>
          <a:xfrm>
            <a:off x="4615690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CB5DA61-49A5-42FB-92CE-8E4EE5E4EF66}"/>
              </a:ext>
            </a:extLst>
          </p:cNvPr>
          <p:cNvSpPr/>
          <p:nvPr/>
        </p:nvSpPr>
        <p:spPr>
          <a:xfrm>
            <a:off x="6526662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A213937-865C-42D7-9F68-43DD9F9BCC6D}"/>
              </a:ext>
            </a:extLst>
          </p:cNvPr>
          <p:cNvSpPr/>
          <p:nvPr/>
        </p:nvSpPr>
        <p:spPr>
          <a:xfrm>
            <a:off x="1784755" y="1861407"/>
            <a:ext cx="1221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10295809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: Many to Many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60F647-9D25-4176-AF44-7D1EFE1A7AEB}"/>
              </a:ext>
            </a:extLst>
          </p:cNvPr>
          <p:cNvCxnSpPr>
            <a:cxnSpLocks/>
            <a:stCxn id="87" idx="0"/>
            <a:endCxn id="64" idx="2"/>
          </p:cNvCxnSpPr>
          <p:nvPr/>
        </p:nvCxnSpPr>
        <p:spPr>
          <a:xfrm flipH="1" flipV="1">
            <a:off x="9432966" y="3827149"/>
            <a:ext cx="1" cy="23009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47EA15-AFD8-4306-A707-F153106FDEBD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2115591" y="4387086"/>
            <a:ext cx="500051" cy="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E8F2366-C7CD-42FA-AEC6-8758EFEF3894}"/>
              </a:ext>
            </a:extLst>
          </p:cNvPr>
          <p:cNvSpPr/>
          <p:nvPr/>
        </p:nvSpPr>
        <p:spPr>
          <a:xfrm>
            <a:off x="1748636" y="4057245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DAF37A-17C5-4DDC-86B2-20D6730FAB27}"/>
              </a:ext>
            </a:extLst>
          </p:cNvPr>
          <p:cNvSpPr/>
          <p:nvPr/>
        </p:nvSpPr>
        <p:spPr>
          <a:xfrm>
            <a:off x="2615641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537912C-8C94-455D-BA70-45745C696472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887599" y="4625602"/>
            <a:ext cx="1" cy="49094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F3C3C1-E759-4C95-968A-72AB50BD7E77}"/>
              </a:ext>
            </a:extLst>
          </p:cNvPr>
          <p:cNvSpPr/>
          <p:nvPr/>
        </p:nvSpPr>
        <p:spPr>
          <a:xfrm>
            <a:off x="3656825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AB8E16-AB80-4B46-A91C-379D35614E34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3159558" y="4387086"/>
            <a:ext cx="49726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0E6840-E026-4136-A862-F1698F309F5E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>
            <a:off x="4023779" y="4387086"/>
            <a:ext cx="50283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C055DC1-757D-4D81-91B5-F40D8DB79BA7}"/>
              </a:ext>
            </a:extLst>
          </p:cNvPr>
          <p:cNvSpPr/>
          <p:nvPr/>
        </p:nvSpPr>
        <p:spPr>
          <a:xfrm>
            <a:off x="4526613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7F1C1D-B3C3-44D8-BA53-5783F8A0B240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4798571" y="4625603"/>
            <a:ext cx="1" cy="47288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86B16EDA-699C-47EF-BB99-1A6E96F49D2E}"/>
              </a:ext>
            </a:extLst>
          </p:cNvPr>
          <p:cNvSpPr/>
          <p:nvPr/>
        </p:nvSpPr>
        <p:spPr>
          <a:xfrm>
            <a:off x="5570580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98D2A2-555A-4363-A107-9F815CC3D1B0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5070529" y="4387086"/>
            <a:ext cx="50005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A427562-0D54-4A51-A5BB-5EE8465E40A6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5937535" y="4387086"/>
            <a:ext cx="500051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6C0A53D-0889-481B-B801-C6A6F16CE9FB}"/>
              </a:ext>
            </a:extLst>
          </p:cNvPr>
          <p:cNvSpPr/>
          <p:nvPr/>
        </p:nvSpPr>
        <p:spPr>
          <a:xfrm>
            <a:off x="6437585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B02FB0-AEC9-4795-9D81-5DDF53ACAC3E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6709543" y="4625603"/>
            <a:ext cx="1" cy="47288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8444ECB-9447-4CF1-9626-BB70191B5456}"/>
              </a:ext>
            </a:extLst>
          </p:cNvPr>
          <p:cNvSpPr/>
          <p:nvPr/>
        </p:nvSpPr>
        <p:spPr>
          <a:xfrm>
            <a:off x="7481552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281044A-41FD-4D5B-976E-EC0602A90E8E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6981501" y="4387086"/>
            <a:ext cx="50005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A7C3B51-A32B-49C9-A8EC-CD2588EF08DD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7848507" y="4387086"/>
            <a:ext cx="390619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7D01EF6-C041-4BAF-BAF3-F293F9AD4391}"/>
              </a:ext>
            </a:extLst>
          </p:cNvPr>
          <p:cNvSpPr/>
          <p:nvPr/>
        </p:nvSpPr>
        <p:spPr>
          <a:xfrm>
            <a:off x="9249489" y="4057245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58D689-F57F-40CE-96EE-1027DE90F271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827892" y="4387085"/>
            <a:ext cx="421596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01C9F23-251F-4C07-A4FE-1F857AF9107E}"/>
              </a:ext>
            </a:extLst>
          </p:cNvPr>
          <p:cNvSpPr/>
          <p:nvPr/>
        </p:nvSpPr>
        <p:spPr>
          <a:xfrm>
            <a:off x="8226340" y="4291182"/>
            <a:ext cx="848309" cy="461665"/>
          </a:xfrm>
          <a:prstGeom prst="rect">
            <a:avLst/>
          </a:prstGeom>
        </p:spPr>
        <p:txBody>
          <a:bodyPr wrap="none" anchor="b" anchorCtr="0">
            <a:spAutoFit/>
          </a:bodyPr>
          <a:lstStyle/>
          <a:p>
            <a:r>
              <a:rPr lang="en-US" sz="2400" dirty="0"/>
              <a:t>. . .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6862016-4353-4E43-BA08-51842E8B06C3}"/>
              </a:ext>
            </a:extLst>
          </p:cNvPr>
          <p:cNvSpPr/>
          <p:nvPr/>
        </p:nvSpPr>
        <p:spPr>
          <a:xfrm>
            <a:off x="2264768" y="2620960"/>
            <a:ext cx="384048" cy="384048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 w="12700">
            <a:solidFill>
              <a:schemeClr val="accent6">
                <a:lumMod val="50000"/>
                <a:alpha val="3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65948F-F567-4669-8343-B54EC9190A79}"/>
              </a:ext>
            </a:extLst>
          </p:cNvPr>
          <p:cNvSpPr/>
          <p:nvPr/>
        </p:nvSpPr>
        <p:spPr>
          <a:xfrm>
            <a:off x="3730498" y="5853363"/>
            <a:ext cx="365760" cy="365760"/>
          </a:xfrm>
          <a:prstGeom prst="rect">
            <a:avLst/>
          </a:prstGeom>
          <a:solidFill>
            <a:srgbClr val="FFC9DE">
              <a:alpha val="30000"/>
            </a:srgbClr>
          </a:solidFill>
          <a:ln w="12700">
            <a:solidFill>
              <a:schemeClr val="accent6">
                <a:lumMod val="50000"/>
                <a:alpha val="3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000" baseline="-25000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B1C2D0-A723-46B8-BCD0-67D0A349BFBB}"/>
              </a:ext>
            </a:extLst>
          </p:cNvPr>
          <p:cNvSpPr/>
          <p:nvPr/>
        </p:nvSpPr>
        <p:spPr>
          <a:xfrm>
            <a:off x="3670173" y="5918408"/>
            <a:ext cx="365760" cy="36576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 w="12700">
            <a:solidFill>
              <a:schemeClr val="accent6">
                <a:lumMod val="50000"/>
                <a:alpha val="3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00" baseline="-25000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CAFF76-BCB2-48E2-AA5E-5FA1EA27899E}"/>
              </a:ext>
            </a:extLst>
          </p:cNvPr>
          <p:cNvCxnSpPr>
            <a:cxnSpLocks/>
            <a:stCxn id="72" idx="0"/>
            <a:endCxn id="65" idx="2"/>
          </p:cNvCxnSpPr>
          <p:nvPr/>
        </p:nvCxnSpPr>
        <p:spPr>
          <a:xfrm flipH="1" flipV="1">
            <a:off x="3840302" y="3818732"/>
            <a:ext cx="1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DE05073-5EDB-42F2-9DEF-12272807DE72}"/>
              </a:ext>
            </a:extLst>
          </p:cNvPr>
          <p:cNvCxnSpPr>
            <a:cxnSpLocks/>
            <a:stCxn id="78" idx="0"/>
            <a:endCxn id="90" idx="2"/>
          </p:cNvCxnSpPr>
          <p:nvPr/>
        </p:nvCxnSpPr>
        <p:spPr>
          <a:xfrm flipV="1">
            <a:off x="5754058" y="3818732"/>
            <a:ext cx="597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457ADB-E87C-4016-B5DC-A788E339C774}"/>
              </a:ext>
            </a:extLst>
          </p:cNvPr>
          <p:cNvCxnSpPr>
            <a:cxnSpLocks/>
            <a:stCxn id="84" idx="0"/>
            <a:endCxn id="91" idx="2"/>
          </p:cNvCxnSpPr>
          <p:nvPr/>
        </p:nvCxnSpPr>
        <p:spPr>
          <a:xfrm flipV="1">
            <a:off x="7665030" y="3818732"/>
            <a:ext cx="597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85E2E6-B9D4-470A-BF41-145D60E19FA5}"/>
              </a:ext>
            </a:extLst>
          </p:cNvPr>
          <p:cNvGrpSpPr/>
          <p:nvPr/>
        </p:nvGrpSpPr>
        <p:grpSpPr>
          <a:xfrm>
            <a:off x="9228847" y="2614841"/>
            <a:ext cx="411480" cy="623451"/>
            <a:chOff x="7704847" y="2614840"/>
            <a:chExt cx="411480" cy="62345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9DC13B5-6413-4233-A738-A7D4E9755EB5}"/>
                </a:ext>
              </a:extLst>
            </p:cNvPr>
            <p:cNvSpPr/>
            <p:nvPr/>
          </p:nvSpPr>
          <p:spPr>
            <a:xfrm>
              <a:off x="7704847" y="2614840"/>
              <a:ext cx="411480" cy="411480"/>
            </a:xfrm>
            <a:prstGeom prst="rect">
              <a:avLst/>
            </a:prstGeom>
            <a:solidFill>
              <a:srgbClr val="F7D3B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/>
                <a:t>L</a:t>
              </a:r>
              <a:r>
                <a:rPr lang="en-US" sz="1400" baseline="-25000" dirty="0"/>
                <a:t>t</a:t>
              </a:r>
              <a:endParaRPr lang="en-US" sz="900" baseline="-25000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4C04B31-F97B-4C12-94FE-BAA40E82CEED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7908965" y="3026320"/>
              <a:ext cx="1622" cy="2119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5E0120-AC4D-4C90-80E3-CFBAD6BA646B}"/>
              </a:ext>
            </a:extLst>
          </p:cNvPr>
          <p:cNvGrpSpPr/>
          <p:nvPr/>
        </p:nvGrpSpPr>
        <p:grpSpPr>
          <a:xfrm>
            <a:off x="3636183" y="2606423"/>
            <a:ext cx="411480" cy="633185"/>
            <a:chOff x="2112183" y="2606422"/>
            <a:chExt cx="411480" cy="63318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75C6E07-32A0-431A-AD52-D39648D9DDF3}"/>
                </a:ext>
              </a:extLst>
            </p:cNvPr>
            <p:cNvSpPr/>
            <p:nvPr/>
          </p:nvSpPr>
          <p:spPr>
            <a:xfrm>
              <a:off x="2112183" y="2606422"/>
              <a:ext cx="411480" cy="411480"/>
            </a:xfrm>
            <a:prstGeom prst="rect">
              <a:avLst/>
            </a:prstGeom>
            <a:solidFill>
              <a:srgbClr val="F7D3B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/>
                <a:t>L</a:t>
              </a:r>
              <a:r>
                <a:rPr lang="en-US" sz="1400" baseline="-25000" dirty="0"/>
                <a:t>1</a:t>
              </a:r>
              <a:endParaRPr lang="en-US" sz="900" baseline="-250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2A46C8-9234-4C82-A3FC-78E86A85F9AA}"/>
                </a:ext>
              </a:extLst>
            </p:cNvPr>
            <p:cNvCxnSpPr>
              <a:cxnSpLocks/>
              <a:stCxn id="65" idx="0"/>
              <a:endCxn id="51" idx="2"/>
            </p:cNvCxnSpPr>
            <p:nvPr/>
          </p:nvCxnSpPr>
          <p:spPr>
            <a:xfrm flipV="1">
              <a:off x="2316301" y="3017902"/>
              <a:ext cx="1622" cy="2217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E1BDB5-8A96-4130-B15A-12253D3520BF}"/>
              </a:ext>
            </a:extLst>
          </p:cNvPr>
          <p:cNvGrpSpPr/>
          <p:nvPr/>
        </p:nvGrpSpPr>
        <p:grpSpPr>
          <a:xfrm>
            <a:off x="5555149" y="2606423"/>
            <a:ext cx="411480" cy="623451"/>
            <a:chOff x="4031149" y="2606422"/>
            <a:chExt cx="411480" cy="62345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F825E2-3B8A-411F-9DB6-5214B7DB4CF4}"/>
                </a:ext>
              </a:extLst>
            </p:cNvPr>
            <p:cNvSpPr/>
            <p:nvPr/>
          </p:nvSpPr>
          <p:spPr>
            <a:xfrm>
              <a:off x="4031149" y="2606422"/>
              <a:ext cx="411480" cy="411480"/>
            </a:xfrm>
            <a:prstGeom prst="rect">
              <a:avLst/>
            </a:prstGeom>
            <a:solidFill>
              <a:srgbClr val="F7D3B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/>
                <a:t>L</a:t>
              </a:r>
              <a:r>
                <a:rPr lang="en-US" sz="1400" baseline="-25000" dirty="0"/>
                <a:t>2</a:t>
              </a:r>
              <a:endParaRPr lang="en-US" sz="900" baseline="-25000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9B5DF90-0B83-4F29-B34C-50215F887891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230654" y="3017902"/>
              <a:ext cx="6235" cy="2119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05D4EC-1FD5-4A9B-ADF6-3F6BB172141A}"/>
              </a:ext>
            </a:extLst>
          </p:cNvPr>
          <p:cNvGrpSpPr/>
          <p:nvPr/>
        </p:nvGrpSpPr>
        <p:grpSpPr>
          <a:xfrm>
            <a:off x="7455065" y="2606423"/>
            <a:ext cx="411480" cy="623451"/>
            <a:chOff x="5931065" y="2606422"/>
            <a:chExt cx="411480" cy="62345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1777591-5068-4661-84E3-6496DD36C3D6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H="1" flipV="1">
              <a:off x="6136805" y="3017902"/>
              <a:ext cx="4821" cy="2119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BAE6CCC-B13A-4535-8067-BBC944B4707A}"/>
                </a:ext>
              </a:extLst>
            </p:cNvPr>
            <p:cNvSpPr/>
            <p:nvPr/>
          </p:nvSpPr>
          <p:spPr>
            <a:xfrm>
              <a:off x="5931065" y="2606422"/>
              <a:ext cx="411480" cy="411480"/>
            </a:xfrm>
            <a:prstGeom prst="rect">
              <a:avLst/>
            </a:prstGeom>
            <a:solidFill>
              <a:srgbClr val="F7D3B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/>
                <a:t>L</a:t>
              </a:r>
              <a:r>
                <a:rPr lang="en-US" sz="1400" baseline="-25000" dirty="0"/>
                <a:t>3</a:t>
              </a:r>
              <a:endParaRPr lang="en-US" sz="900" baseline="-25000" dirty="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AF80147-402E-4761-AF2B-B4FEF59E5C0A}"/>
              </a:ext>
            </a:extLst>
          </p:cNvPr>
          <p:cNvSpPr/>
          <p:nvPr/>
        </p:nvSpPr>
        <p:spPr>
          <a:xfrm>
            <a:off x="9250085" y="3248025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EEC845-FC3A-40FE-80EC-8651992C7839}"/>
              </a:ext>
            </a:extLst>
          </p:cNvPr>
          <p:cNvSpPr/>
          <p:nvPr/>
        </p:nvSpPr>
        <p:spPr>
          <a:xfrm>
            <a:off x="3657421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6B527B-CAD4-4B84-8015-D7159945AB96}"/>
              </a:ext>
            </a:extLst>
          </p:cNvPr>
          <p:cNvSpPr/>
          <p:nvPr/>
        </p:nvSpPr>
        <p:spPr>
          <a:xfrm>
            <a:off x="5571774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08ADE3C-2571-47CE-8398-7623B7EF1CE4}"/>
              </a:ext>
            </a:extLst>
          </p:cNvPr>
          <p:cNvSpPr/>
          <p:nvPr/>
        </p:nvSpPr>
        <p:spPr>
          <a:xfrm>
            <a:off x="7482746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7BE1B82-97C8-4711-91B7-0E95581DF06F}"/>
              </a:ext>
            </a:extLst>
          </p:cNvPr>
          <p:cNvSpPr/>
          <p:nvPr/>
        </p:nvSpPr>
        <p:spPr>
          <a:xfrm>
            <a:off x="5937534" y="2033716"/>
            <a:ext cx="3980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Each timestep has its </a:t>
            </a:r>
            <a:r>
              <a:rPr lang="en-US" dirty="0">
                <a:solidFill>
                  <a:srgbClr val="C00000"/>
                </a:solidFill>
                <a:latin typeface="ArialMT"/>
              </a:rPr>
              <a:t>individual loss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C7E8EE6-744E-4F80-8706-29AC85B7A3E6}"/>
              </a:ext>
            </a:extLst>
          </p:cNvPr>
          <p:cNvSpPr/>
          <p:nvPr/>
        </p:nvSpPr>
        <p:spPr>
          <a:xfrm>
            <a:off x="2704718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FBBF786-56FA-4651-9021-C75A2AC82A3D}"/>
              </a:ext>
            </a:extLst>
          </p:cNvPr>
          <p:cNvSpPr/>
          <p:nvPr/>
        </p:nvSpPr>
        <p:spPr>
          <a:xfrm>
            <a:off x="4615690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01C1AB5-E0B1-4A3F-9EA5-30B8F30045F8}"/>
              </a:ext>
            </a:extLst>
          </p:cNvPr>
          <p:cNvSpPr/>
          <p:nvPr/>
        </p:nvSpPr>
        <p:spPr>
          <a:xfrm>
            <a:off x="6526662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FB21AE-79BC-43E0-AAC6-0686A0032484}"/>
              </a:ext>
            </a:extLst>
          </p:cNvPr>
          <p:cNvSpPr/>
          <p:nvPr/>
        </p:nvSpPr>
        <p:spPr>
          <a:xfrm>
            <a:off x="1784755" y="1861407"/>
            <a:ext cx="1221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2571259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: Many to Many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60F647-9D25-4176-AF44-7D1EFE1A7AEB}"/>
              </a:ext>
            </a:extLst>
          </p:cNvPr>
          <p:cNvCxnSpPr>
            <a:cxnSpLocks/>
            <a:stCxn id="87" idx="0"/>
            <a:endCxn id="64" idx="2"/>
          </p:cNvCxnSpPr>
          <p:nvPr/>
        </p:nvCxnSpPr>
        <p:spPr>
          <a:xfrm flipH="1" flipV="1">
            <a:off x="9432966" y="3827149"/>
            <a:ext cx="1" cy="23009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47EA15-AFD8-4306-A707-F153106FDEBD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2115591" y="4387086"/>
            <a:ext cx="500051" cy="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E8F2366-C7CD-42FA-AEC6-8758EFEF3894}"/>
              </a:ext>
            </a:extLst>
          </p:cNvPr>
          <p:cNvSpPr/>
          <p:nvPr/>
        </p:nvSpPr>
        <p:spPr>
          <a:xfrm>
            <a:off x="1748636" y="4057245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C137CC5-5A73-4A29-B6E0-A4AEDCA4CF57}"/>
              </a:ext>
            </a:extLst>
          </p:cNvPr>
          <p:cNvSpPr/>
          <p:nvPr/>
        </p:nvSpPr>
        <p:spPr>
          <a:xfrm>
            <a:off x="2704718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DAF37A-17C5-4DDC-86B2-20D6730FAB27}"/>
              </a:ext>
            </a:extLst>
          </p:cNvPr>
          <p:cNvSpPr/>
          <p:nvPr/>
        </p:nvSpPr>
        <p:spPr>
          <a:xfrm>
            <a:off x="2615641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537912C-8C94-455D-BA70-45745C696472}"/>
              </a:ext>
            </a:extLst>
          </p:cNvPr>
          <p:cNvCxnSpPr>
            <a:cxnSpLocks/>
            <a:stCxn id="69" idx="0"/>
            <a:endCxn id="70" idx="2"/>
          </p:cNvCxnSpPr>
          <p:nvPr/>
        </p:nvCxnSpPr>
        <p:spPr>
          <a:xfrm flipV="1">
            <a:off x="2887599" y="4625603"/>
            <a:ext cx="1" cy="48191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F3C3C1-E759-4C95-968A-72AB50BD7E77}"/>
              </a:ext>
            </a:extLst>
          </p:cNvPr>
          <p:cNvSpPr/>
          <p:nvPr/>
        </p:nvSpPr>
        <p:spPr>
          <a:xfrm>
            <a:off x="3656825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AB8E16-AB80-4B46-A91C-379D35614E34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3159558" y="4387086"/>
            <a:ext cx="49726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0E6840-E026-4136-A862-F1698F309F5E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>
            <a:off x="4023779" y="4387086"/>
            <a:ext cx="50283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F7A060B-619B-40E8-B1AC-9DD66B4CC545}"/>
              </a:ext>
            </a:extLst>
          </p:cNvPr>
          <p:cNvSpPr/>
          <p:nvPr/>
        </p:nvSpPr>
        <p:spPr>
          <a:xfrm>
            <a:off x="4615690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055DC1-757D-4D81-91B5-F40D8DB79BA7}"/>
              </a:ext>
            </a:extLst>
          </p:cNvPr>
          <p:cNvSpPr/>
          <p:nvPr/>
        </p:nvSpPr>
        <p:spPr>
          <a:xfrm>
            <a:off x="4526613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7F1C1D-B3C3-44D8-BA53-5783F8A0B240}"/>
              </a:ext>
            </a:extLst>
          </p:cNvPr>
          <p:cNvCxnSpPr>
            <a:cxnSpLocks/>
            <a:stCxn id="75" idx="0"/>
            <a:endCxn id="76" idx="2"/>
          </p:cNvCxnSpPr>
          <p:nvPr/>
        </p:nvCxnSpPr>
        <p:spPr>
          <a:xfrm flipV="1">
            <a:off x="4798571" y="4625603"/>
            <a:ext cx="1" cy="48191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86B16EDA-699C-47EF-BB99-1A6E96F49D2E}"/>
              </a:ext>
            </a:extLst>
          </p:cNvPr>
          <p:cNvSpPr/>
          <p:nvPr/>
        </p:nvSpPr>
        <p:spPr>
          <a:xfrm>
            <a:off x="5570580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98D2A2-555A-4363-A107-9F815CC3D1B0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5070529" y="4387086"/>
            <a:ext cx="50005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A427562-0D54-4A51-A5BB-5EE8465E40A6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5937535" y="4387086"/>
            <a:ext cx="500051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C152525-A90E-4D99-84FC-36A51542EF1F}"/>
              </a:ext>
            </a:extLst>
          </p:cNvPr>
          <p:cNvSpPr/>
          <p:nvPr/>
        </p:nvSpPr>
        <p:spPr>
          <a:xfrm>
            <a:off x="6526662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C0A53D-0889-481B-B801-C6A6F16CE9FB}"/>
              </a:ext>
            </a:extLst>
          </p:cNvPr>
          <p:cNvSpPr/>
          <p:nvPr/>
        </p:nvSpPr>
        <p:spPr>
          <a:xfrm>
            <a:off x="6437585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B02FB0-AEC9-4795-9D81-5DDF53ACAC3E}"/>
              </a:ext>
            </a:extLst>
          </p:cNvPr>
          <p:cNvCxnSpPr>
            <a:cxnSpLocks/>
            <a:stCxn id="81" idx="0"/>
            <a:endCxn id="82" idx="2"/>
          </p:cNvCxnSpPr>
          <p:nvPr/>
        </p:nvCxnSpPr>
        <p:spPr>
          <a:xfrm flipV="1">
            <a:off x="6709543" y="4625603"/>
            <a:ext cx="1" cy="48191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8444ECB-9447-4CF1-9626-BB70191B5456}"/>
              </a:ext>
            </a:extLst>
          </p:cNvPr>
          <p:cNvSpPr/>
          <p:nvPr/>
        </p:nvSpPr>
        <p:spPr>
          <a:xfrm>
            <a:off x="7481552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281044A-41FD-4D5B-976E-EC0602A90E8E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6981501" y="4387086"/>
            <a:ext cx="50005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A7C3B51-A32B-49C9-A8EC-CD2588EF08DD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7848507" y="4387086"/>
            <a:ext cx="390619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7D01EF6-C041-4BAF-BAF3-F293F9AD4391}"/>
              </a:ext>
            </a:extLst>
          </p:cNvPr>
          <p:cNvSpPr/>
          <p:nvPr/>
        </p:nvSpPr>
        <p:spPr>
          <a:xfrm>
            <a:off x="9249489" y="4057245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58D689-F57F-40CE-96EE-1027DE90F271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827892" y="4387085"/>
            <a:ext cx="421596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01C9F23-251F-4C07-A4FE-1F857AF9107E}"/>
              </a:ext>
            </a:extLst>
          </p:cNvPr>
          <p:cNvSpPr/>
          <p:nvPr/>
        </p:nvSpPr>
        <p:spPr>
          <a:xfrm>
            <a:off x="8226340" y="4291182"/>
            <a:ext cx="848309" cy="461665"/>
          </a:xfrm>
          <a:prstGeom prst="rect">
            <a:avLst/>
          </a:prstGeom>
        </p:spPr>
        <p:txBody>
          <a:bodyPr wrap="none" anchor="b" anchorCtr="0">
            <a:spAutoFit/>
          </a:bodyPr>
          <a:lstStyle/>
          <a:p>
            <a:r>
              <a:rPr lang="en-US" sz="2400" dirty="0"/>
              <a:t>. . .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6862016-4353-4E43-BA08-51842E8B06C3}"/>
              </a:ext>
            </a:extLst>
          </p:cNvPr>
          <p:cNvSpPr/>
          <p:nvPr/>
        </p:nvSpPr>
        <p:spPr>
          <a:xfrm>
            <a:off x="2264768" y="2620960"/>
            <a:ext cx="384048" cy="384048"/>
          </a:xfrm>
          <a:prstGeom prst="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 w="12700">
            <a:solidFill>
              <a:schemeClr val="accent6">
                <a:lumMod val="50000"/>
                <a:alpha val="3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65948F-F567-4669-8343-B54EC9190A79}"/>
              </a:ext>
            </a:extLst>
          </p:cNvPr>
          <p:cNvSpPr/>
          <p:nvPr/>
        </p:nvSpPr>
        <p:spPr>
          <a:xfrm>
            <a:off x="3730498" y="5853363"/>
            <a:ext cx="365760" cy="365760"/>
          </a:xfrm>
          <a:prstGeom prst="rect">
            <a:avLst/>
          </a:prstGeom>
          <a:solidFill>
            <a:srgbClr val="FFC9DE">
              <a:alpha val="30000"/>
            </a:srgbClr>
          </a:solidFill>
          <a:ln w="12700">
            <a:solidFill>
              <a:schemeClr val="accent6">
                <a:lumMod val="50000"/>
                <a:alpha val="3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000" baseline="-25000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B1C2D0-A723-46B8-BCD0-67D0A349BFBB}"/>
              </a:ext>
            </a:extLst>
          </p:cNvPr>
          <p:cNvSpPr/>
          <p:nvPr/>
        </p:nvSpPr>
        <p:spPr>
          <a:xfrm>
            <a:off x="3670173" y="5918408"/>
            <a:ext cx="365760" cy="36576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 w="12700">
            <a:solidFill>
              <a:schemeClr val="accent6">
                <a:lumMod val="50000"/>
                <a:alpha val="3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00" baseline="-25000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CAFF76-BCB2-48E2-AA5E-5FA1EA27899E}"/>
              </a:ext>
            </a:extLst>
          </p:cNvPr>
          <p:cNvCxnSpPr>
            <a:cxnSpLocks/>
            <a:stCxn id="72" idx="0"/>
            <a:endCxn id="65" idx="2"/>
          </p:cNvCxnSpPr>
          <p:nvPr/>
        </p:nvCxnSpPr>
        <p:spPr>
          <a:xfrm flipH="1" flipV="1">
            <a:off x="3840302" y="3818732"/>
            <a:ext cx="1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DE05073-5EDB-42F2-9DEF-12272807DE72}"/>
              </a:ext>
            </a:extLst>
          </p:cNvPr>
          <p:cNvCxnSpPr>
            <a:cxnSpLocks/>
            <a:stCxn id="78" idx="0"/>
            <a:endCxn id="90" idx="2"/>
          </p:cNvCxnSpPr>
          <p:nvPr/>
        </p:nvCxnSpPr>
        <p:spPr>
          <a:xfrm flipV="1">
            <a:off x="5754058" y="3818732"/>
            <a:ext cx="597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457ADB-E87C-4016-B5DC-A788E339C774}"/>
              </a:ext>
            </a:extLst>
          </p:cNvPr>
          <p:cNvCxnSpPr>
            <a:cxnSpLocks/>
            <a:stCxn id="84" idx="0"/>
            <a:endCxn id="91" idx="2"/>
          </p:cNvCxnSpPr>
          <p:nvPr/>
        </p:nvCxnSpPr>
        <p:spPr>
          <a:xfrm flipV="1">
            <a:off x="7665030" y="3818732"/>
            <a:ext cx="597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9DC13B5-6413-4233-A738-A7D4E9755EB5}"/>
              </a:ext>
            </a:extLst>
          </p:cNvPr>
          <p:cNvSpPr/>
          <p:nvPr/>
        </p:nvSpPr>
        <p:spPr>
          <a:xfrm>
            <a:off x="9228847" y="2614840"/>
            <a:ext cx="411480" cy="411480"/>
          </a:xfrm>
          <a:prstGeom prst="rect">
            <a:avLst/>
          </a:prstGeom>
          <a:solidFill>
            <a:srgbClr val="F7D3B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/>
              <a:t>L</a:t>
            </a:r>
            <a:r>
              <a:rPr lang="en-US" sz="1400" baseline="-25000" dirty="0"/>
              <a:t>t</a:t>
            </a:r>
            <a:endParaRPr lang="en-US" sz="900" baseline="-250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C04B31-F97B-4C12-94FE-BAA40E82CEE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9432965" y="3026321"/>
            <a:ext cx="1622" cy="211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75C6E07-32A0-431A-AD52-D39648D9DDF3}"/>
              </a:ext>
            </a:extLst>
          </p:cNvPr>
          <p:cNvSpPr/>
          <p:nvPr/>
        </p:nvSpPr>
        <p:spPr>
          <a:xfrm>
            <a:off x="3636183" y="2606422"/>
            <a:ext cx="411480" cy="411480"/>
          </a:xfrm>
          <a:prstGeom prst="rect">
            <a:avLst/>
          </a:prstGeom>
          <a:solidFill>
            <a:srgbClr val="F7D3B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/>
              <a:t>L</a:t>
            </a:r>
            <a:r>
              <a:rPr lang="en-US" sz="1400" baseline="-25000" dirty="0"/>
              <a:t>1</a:t>
            </a:r>
            <a:endParaRPr lang="en-US" sz="900" baseline="-250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52A46C8-9234-4C82-A3FC-78E86A85F9AA}"/>
              </a:ext>
            </a:extLst>
          </p:cNvPr>
          <p:cNvCxnSpPr>
            <a:cxnSpLocks/>
            <a:stCxn id="65" idx="0"/>
            <a:endCxn id="51" idx="2"/>
          </p:cNvCxnSpPr>
          <p:nvPr/>
        </p:nvCxnSpPr>
        <p:spPr>
          <a:xfrm flipV="1">
            <a:off x="3840301" y="3017903"/>
            <a:ext cx="1622" cy="2217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3F825E2-3B8A-411F-9DB6-5214B7DB4CF4}"/>
              </a:ext>
            </a:extLst>
          </p:cNvPr>
          <p:cNvSpPr/>
          <p:nvPr/>
        </p:nvSpPr>
        <p:spPr>
          <a:xfrm>
            <a:off x="5555149" y="2606422"/>
            <a:ext cx="411480" cy="411480"/>
          </a:xfrm>
          <a:prstGeom prst="rect">
            <a:avLst/>
          </a:prstGeom>
          <a:solidFill>
            <a:srgbClr val="F7D3B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/>
              <a:t>L</a:t>
            </a:r>
            <a:r>
              <a:rPr lang="en-US" sz="1400" baseline="-25000" dirty="0"/>
              <a:t>2</a:t>
            </a:r>
            <a:endParaRPr lang="en-US" sz="900" baseline="-250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B5DF90-0B83-4F29-B34C-50215F88789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5754655" y="3017903"/>
            <a:ext cx="6235" cy="211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1777591-5068-4661-84E3-6496DD36C3D6}"/>
              </a:ext>
            </a:extLst>
          </p:cNvPr>
          <p:cNvCxnSpPr>
            <a:cxnSpLocks/>
            <a:endCxn id="58" idx="2"/>
          </p:cNvCxnSpPr>
          <p:nvPr/>
        </p:nvCxnSpPr>
        <p:spPr>
          <a:xfrm flipH="1" flipV="1">
            <a:off x="7660806" y="3017903"/>
            <a:ext cx="4821" cy="211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BAE6CCC-B13A-4535-8067-BBC944B4707A}"/>
              </a:ext>
            </a:extLst>
          </p:cNvPr>
          <p:cNvSpPr/>
          <p:nvPr/>
        </p:nvSpPr>
        <p:spPr>
          <a:xfrm>
            <a:off x="7455065" y="2606422"/>
            <a:ext cx="411480" cy="411480"/>
          </a:xfrm>
          <a:prstGeom prst="rect">
            <a:avLst/>
          </a:prstGeom>
          <a:solidFill>
            <a:srgbClr val="F7D3B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/>
              <a:t>L</a:t>
            </a:r>
            <a:r>
              <a:rPr lang="en-US" sz="1400" baseline="-25000" dirty="0"/>
              <a:t>3</a:t>
            </a:r>
            <a:endParaRPr lang="en-US" sz="900" baseline="-25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A9FDA3-352B-4998-8832-70548735C419}"/>
              </a:ext>
            </a:extLst>
          </p:cNvPr>
          <p:cNvSpPr/>
          <p:nvPr/>
        </p:nvSpPr>
        <p:spPr>
          <a:xfrm>
            <a:off x="6442770" y="2007318"/>
            <a:ext cx="598736" cy="409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/>
              <a:t>loss</a:t>
            </a:r>
            <a:endParaRPr lang="en-US" sz="900" baseline="-25000" dirty="0"/>
          </a:p>
        </p:txBody>
      </p:sp>
      <p:cxnSp>
        <p:nvCxnSpPr>
          <p:cNvPr id="60" name="Straight Arrow Connector 58">
            <a:extLst>
              <a:ext uri="{FF2B5EF4-FFF2-40B4-BE49-F238E27FC236}">
                <a16:creationId xmlns:a16="http://schemas.microsoft.com/office/drawing/2014/main" id="{6A0BF9CD-FA14-4235-837C-DA5966A496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90886" y="1077156"/>
            <a:ext cx="502920" cy="2600847"/>
          </a:xfrm>
          <a:prstGeom prst="curved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CAA16F05-F2A5-4FE2-AC15-1AEF7795F8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36030" y="2104867"/>
            <a:ext cx="326414" cy="676696"/>
          </a:xfrm>
          <a:prstGeom prst="curved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58">
            <a:extLst>
              <a:ext uri="{FF2B5EF4-FFF2-40B4-BE49-F238E27FC236}">
                <a16:creationId xmlns:a16="http://schemas.microsoft.com/office/drawing/2014/main" id="{5A70DE75-BF43-4D08-BFE6-55F5CC6E28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87950" y="2133567"/>
            <a:ext cx="326414" cy="619296"/>
          </a:xfrm>
          <a:prstGeom prst="curved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58">
            <a:extLst>
              <a:ext uri="{FF2B5EF4-FFF2-40B4-BE49-F238E27FC236}">
                <a16:creationId xmlns:a16="http://schemas.microsoft.com/office/drawing/2014/main" id="{537DBDB4-EE43-4288-83BD-BF22E89CB2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86587" y="1166841"/>
            <a:ext cx="502920" cy="2393081"/>
          </a:xfrm>
          <a:prstGeom prst="curved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AF80147-402E-4761-AF2B-B4FEF59E5C0A}"/>
              </a:ext>
            </a:extLst>
          </p:cNvPr>
          <p:cNvSpPr/>
          <p:nvPr/>
        </p:nvSpPr>
        <p:spPr>
          <a:xfrm>
            <a:off x="9250085" y="3248025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EEC845-FC3A-40FE-80EC-8651992C7839}"/>
              </a:ext>
            </a:extLst>
          </p:cNvPr>
          <p:cNvSpPr/>
          <p:nvPr/>
        </p:nvSpPr>
        <p:spPr>
          <a:xfrm>
            <a:off x="3657421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6B527B-CAD4-4B84-8015-D7159945AB96}"/>
              </a:ext>
            </a:extLst>
          </p:cNvPr>
          <p:cNvSpPr/>
          <p:nvPr/>
        </p:nvSpPr>
        <p:spPr>
          <a:xfrm>
            <a:off x="5571774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08ADE3C-2571-47CE-8398-7623B7EF1CE4}"/>
              </a:ext>
            </a:extLst>
          </p:cNvPr>
          <p:cNvSpPr/>
          <p:nvPr/>
        </p:nvSpPr>
        <p:spPr>
          <a:xfrm>
            <a:off x="7482746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7BE1B82-97C8-4711-91B7-0E95581DF06F}"/>
              </a:ext>
            </a:extLst>
          </p:cNvPr>
          <p:cNvSpPr/>
          <p:nvPr/>
        </p:nvSpPr>
        <p:spPr>
          <a:xfrm>
            <a:off x="7315919" y="1392882"/>
            <a:ext cx="3488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MT"/>
              </a:rPr>
              <a:t>Sum losses </a:t>
            </a:r>
            <a:r>
              <a:rPr lang="en-US" dirty="0">
                <a:latin typeface="ArialMT"/>
              </a:rPr>
              <a:t>for final scalar loss of the current training step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770BD6D-5A35-4E50-AC3E-076DB0E9DACD}"/>
              </a:ext>
            </a:extLst>
          </p:cNvPr>
          <p:cNvSpPr/>
          <p:nvPr/>
        </p:nvSpPr>
        <p:spPr>
          <a:xfrm>
            <a:off x="1784755" y="1861407"/>
            <a:ext cx="1221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Forward</a:t>
            </a:r>
          </a:p>
        </p:txBody>
      </p:sp>
    </p:spTree>
    <p:extLst>
      <p:ext uri="{BB962C8B-B14F-4D97-AF65-F5344CB8AC3E}">
        <p14:creationId xmlns:p14="http://schemas.microsoft.com/office/powerpoint/2010/main" val="6682756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: Many to Many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60F647-9D25-4176-AF44-7D1EFE1A7AEB}"/>
              </a:ext>
            </a:extLst>
          </p:cNvPr>
          <p:cNvCxnSpPr>
            <a:cxnSpLocks/>
            <a:stCxn id="87" idx="0"/>
            <a:endCxn id="64" idx="2"/>
          </p:cNvCxnSpPr>
          <p:nvPr/>
        </p:nvCxnSpPr>
        <p:spPr>
          <a:xfrm flipH="1" flipV="1">
            <a:off x="9432966" y="3827149"/>
            <a:ext cx="1" cy="23009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47EA15-AFD8-4306-A707-F153106FDEBD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2115591" y="4387086"/>
            <a:ext cx="500051" cy="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E8F2366-C7CD-42FA-AEC6-8758EFEF3894}"/>
              </a:ext>
            </a:extLst>
          </p:cNvPr>
          <p:cNvSpPr/>
          <p:nvPr/>
        </p:nvSpPr>
        <p:spPr>
          <a:xfrm>
            <a:off x="1748636" y="4057245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C137CC5-5A73-4A29-B6E0-A4AEDCA4CF57}"/>
              </a:ext>
            </a:extLst>
          </p:cNvPr>
          <p:cNvSpPr/>
          <p:nvPr/>
        </p:nvSpPr>
        <p:spPr>
          <a:xfrm>
            <a:off x="2704718" y="5116551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50000"/>
                <a:alpha val="1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DAF37A-17C5-4DDC-86B2-20D6730FAB27}"/>
              </a:ext>
            </a:extLst>
          </p:cNvPr>
          <p:cNvSpPr/>
          <p:nvPr/>
        </p:nvSpPr>
        <p:spPr>
          <a:xfrm>
            <a:off x="2615641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537912C-8C94-455D-BA70-45745C696472}"/>
              </a:ext>
            </a:extLst>
          </p:cNvPr>
          <p:cNvCxnSpPr>
            <a:cxnSpLocks/>
            <a:stCxn id="69" idx="0"/>
            <a:endCxn id="70" idx="2"/>
          </p:cNvCxnSpPr>
          <p:nvPr/>
        </p:nvCxnSpPr>
        <p:spPr>
          <a:xfrm flipV="1">
            <a:off x="2887599" y="4625602"/>
            <a:ext cx="1" cy="490948"/>
          </a:xfrm>
          <a:prstGeom prst="straightConnector1">
            <a:avLst/>
          </a:prstGeom>
          <a:ln w="28575">
            <a:solidFill>
              <a:schemeClr val="accent6">
                <a:lumMod val="50000"/>
                <a:alpha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F3C3C1-E759-4C95-968A-72AB50BD7E77}"/>
              </a:ext>
            </a:extLst>
          </p:cNvPr>
          <p:cNvSpPr/>
          <p:nvPr/>
        </p:nvSpPr>
        <p:spPr>
          <a:xfrm>
            <a:off x="3656825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AB8E16-AB80-4B46-A91C-379D35614E34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3159558" y="4387086"/>
            <a:ext cx="49726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0E6840-E026-4136-A862-F1698F309F5E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>
            <a:off x="4023779" y="4387086"/>
            <a:ext cx="50283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F7A060B-619B-40E8-B1AC-9DD66B4CC545}"/>
              </a:ext>
            </a:extLst>
          </p:cNvPr>
          <p:cNvSpPr/>
          <p:nvPr/>
        </p:nvSpPr>
        <p:spPr>
          <a:xfrm>
            <a:off x="4615690" y="5098488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50000"/>
                <a:alpha val="1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055DC1-757D-4D81-91B5-F40D8DB79BA7}"/>
              </a:ext>
            </a:extLst>
          </p:cNvPr>
          <p:cNvSpPr/>
          <p:nvPr/>
        </p:nvSpPr>
        <p:spPr>
          <a:xfrm>
            <a:off x="4526613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7F1C1D-B3C3-44D8-BA53-5783F8A0B240}"/>
              </a:ext>
            </a:extLst>
          </p:cNvPr>
          <p:cNvCxnSpPr>
            <a:cxnSpLocks/>
            <a:stCxn id="75" idx="0"/>
            <a:endCxn id="76" idx="2"/>
          </p:cNvCxnSpPr>
          <p:nvPr/>
        </p:nvCxnSpPr>
        <p:spPr>
          <a:xfrm flipV="1">
            <a:off x="4798571" y="4625603"/>
            <a:ext cx="1" cy="472885"/>
          </a:xfrm>
          <a:prstGeom prst="straightConnector1">
            <a:avLst/>
          </a:prstGeom>
          <a:ln w="28575">
            <a:solidFill>
              <a:schemeClr val="accent6">
                <a:lumMod val="50000"/>
                <a:alpha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86B16EDA-699C-47EF-BB99-1A6E96F49D2E}"/>
              </a:ext>
            </a:extLst>
          </p:cNvPr>
          <p:cNvSpPr/>
          <p:nvPr/>
        </p:nvSpPr>
        <p:spPr>
          <a:xfrm>
            <a:off x="5570580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98D2A2-555A-4363-A107-9F815CC3D1B0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5070529" y="4387086"/>
            <a:ext cx="50005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A427562-0D54-4A51-A5BB-5EE8465E40A6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5937535" y="4387086"/>
            <a:ext cx="500051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C152525-A90E-4D99-84FC-36A51542EF1F}"/>
              </a:ext>
            </a:extLst>
          </p:cNvPr>
          <p:cNvSpPr/>
          <p:nvPr/>
        </p:nvSpPr>
        <p:spPr>
          <a:xfrm>
            <a:off x="6526662" y="5098488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50000"/>
                <a:alpha val="1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C0A53D-0889-481B-B801-C6A6F16CE9FB}"/>
              </a:ext>
            </a:extLst>
          </p:cNvPr>
          <p:cNvSpPr/>
          <p:nvPr/>
        </p:nvSpPr>
        <p:spPr>
          <a:xfrm>
            <a:off x="6437585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B02FB0-AEC9-4795-9D81-5DDF53ACAC3E}"/>
              </a:ext>
            </a:extLst>
          </p:cNvPr>
          <p:cNvCxnSpPr>
            <a:cxnSpLocks/>
            <a:stCxn id="81" idx="0"/>
            <a:endCxn id="82" idx="2"/>
          </p:cNvCxnSpPr>
          <p:nvPr/>
        </p:nvCxnSpPr>
        <p:spPr>
          <a:xfrm flipV="1">
            <a:off x="6709543" y="4625603"/>
            <a:ext cx="1" cy="472885"/>
          </a:xfrm>
          <a:prstGeom prst="straightConnector1">
            <a:avLst/>
          </a:prstGeom>
          <a:ln w="28575">
            <a:solidFill>
              <a:schemeClr val="accent6">
                <a:lumMod val="50000"/>
                <a:alpha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8444ECB-9447-4CF1-9626-BB70191B5456}"/>
              </a:ext>
            </a:extLst>
          </p:cNvPr>
          <p:cNvSpPr/>
          <p:nvPr/>
        </p:nvSpPr>
        <p:spPr>
          <a:xfrm>
            <a:off x="7481552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281044A-41FD-4D5B-976E-EC0602A90E8E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6981501" y="4387086"/>
            <a:ext cx="50005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A7C3B51-A32B-49C9-A8EC-CD2588EF08DD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7848507" y="4387086"/>
            <a:ext cx="390619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7D01EF6-C041-4BAF-BAF3-F293F9AD4391}"/>
              </a:ext>
            </a:extLst>
          </p:cNvPr>
          <p:cNvSpPr/>
          <p:nvPr/>
        </p:nvSpPr>
        <p:spPr>
          <a:xfrm>
            <a:off x="9249489" y="4057245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58D689-F57F-40CE-96EE-1027DE90F271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827892" y="4387085"/>
            <a:ext cx="421596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01C9F23-251F-4C07-A4FE-1F857AF9107E}"/>
              </a:ext>
            </a:extLst>
          </p:cNvPr>
          <p:cNvSpPr/>
          <p:nvPr/>
        </p:nvSpPr>
        <p:spPr>
          <a:xfrm>
            <a:off x="8226340" y="4291182"/>
            <a:ext cx="848309" cy="461665"/>
          </a:xfrm>
          <a:prstGeom prst="rect">
            <a:avLst/>
          </a:prstGeom>
        </p:spPr>
        <p:txBody>
          <a:bodyPr wrap="none" anchor="b" anchorCtr="0">
            <a:spAutoFit/>
          </a:bodyPr>
          <a:lstStyle/>
          <a:p>
            <a:r>
              <a:rPr lang="en-US" sz="2400" dirty="0"/>
              <a:t>. . .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6862016-4353-4E43-BA08-51842E8B06C3}"/>
              </a:ext>
            </a:extLst>
          </p:cNvPr>
          <p:cNvSpPr/>
          <p:nvPr/>
        </p:nvSpPr>
        <p:spPr>
          <a:xfrm>
            <a:off x="2264768" y="2620960"/>
            <a:ext cx="384048" cy="384048"/>
          </a:xfrm>
          <a:prstGeom prst="rect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12700">
            <a:solidFill>
              <a:schemeClr val="accent6">
                <a:lumMod val="50000"/>
                <a:alpha val="2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bg1">
                  <a:lumMod val="6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65948F-F567-4669-8343-B54EC9190A79}"/>
              </a:ext>
            </a:extLst>
          </p:cNvPr>
          <p:cNvSpPr/>
          <p:nvPr/>
        </p:nvSpPr>
        <p:spPr>
          <a:xfrm>
            <a:off x="3730498" y="5853363"/>
            <a:ext cx="365760" cy="365760"/>
          </a:xfrm>
          <a:prstGeom prst="rect">
            <a:avLst/>
          </a:prstGeom>
          <a:solidFill>
            <a:srgbClr val="FFC9DE">
              <a:alpha val="20000"/>
            </a:srgbClr>
          </a:solidFill>
          <a:ln w="12700">
            <a:solidFill>
              <a:schemeClr val="accent6">
                <a:lumMod val="50000"/>
                <a:alpha val="2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000" baseline="-25000" dirty="0">
              <a:solidFill>
                <a:schemeClr val="bg1">
                  <a:lumMod val="6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B1C2D0-A723-46B8-BCD0-67D0A349BFBB}"/>
              </a:ext>
            </a:extLst>
          </p:cNvPr>
          <p:cNvSpPr/>
          <p:nvPr/>
        </p:nvSpPr>
        <p:spPr>
          <a:xfrm>
            <a:off x="3670173" y="5918408"/>
            <a:ext cx="365760" cy="365760"/>
          </a:xfrm>
          <a:prstGeom prst="rect">
            <a:avLst/>
          </a:prstGeom>
          <a:solidFill>
            <a:schemeClr val="bg2">
              <a:lumMod val="90000"/>
              <a:alpha val="20000"/>
            </a:schemeClr>
          </a:solidFill>
          <a:ln w="12700">
            <a:solidFill>
              <a:schemeClr val="accent6">
                <a:lumMod val="50000"/>
                <a:alpha val="2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00" baseline="-25000" dirty="0">
              <a:solidFill>
                <a:schemeClr val="bg1">
                  <a:lumMod val="6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CAFF76-BCB2-48E2-AA5E-5FA1EA27899E}"/>
              </a:ext>
            </a:extLst>
          </p:cNvPr>
          <p:cNvCxnSpPr>
            <a:cxnSpLocks/>
            <a:stCxn id="72" idx="0"/>
            <a:endCxn id="65" idx="2"/>
          </p:cNvCxnSpPr>
          <p:nvPr/>
        </p:nvCxnSpPr>
        <p:spPr>
          <a:xfrm flipH="1" flipV="1">
            <a:off x="3840302" y="3818732"/>
            <a:ext cx="1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DE05073-5EDB-42F2-9DEF-12272807DE72}"/>
              </a:ext>
            </a:extLst>
          </p:cNvPr>
          <p:cNvCxnSpPr>
            <a:cxnSpLocks/>
            <a:stCxn id="78" idx="0"/>
            <a:endCxn id="90" idx="2"/>
          </p:cNvCxnSpPr>
          <p:nvPr/>
        </p:nvCxnSpPr>
        <p:spPr>
          <a:xfrm flipV="1">
            <a:off x="5754058" y="3818732"/>
            <a:ext cx="597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457ADB-E87C-4016-B5DC-A788E339C774}"/>
              </a:ext>
            </a:extLst>
          </p:cNvPr>
          <p:cNvCxnSpPr>
            <a:cxnSpLocks/>
            <a:stCxn id="84" idx="0"/>
            <a:endCxn id="91" idx="2"/>
          </p:cNvCxnSpPr>
          <p:nvPr/>
        </p:nvCxnSpPr>
        <p:spPr>
          <a:xfrm flipV="1">
            <a:off x="7665030" y="3818732"/>
            <a:ext cx="597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9DC13B5-6413-4233-A738-A7D4E9755EB5}"/>
              </a:ext>
            </a:extLst>
          </p:cNvPr>
          <p:cNvSpPr/>
          <p:nvPr/>
        </p:nvSpPr>
        <p:spPr>
          <a:xfrm>
            <a:off x="9228847" y="2614840"/>
            <a:ext cx="411480" cy="411480"/>
          </a:xfrm>
          <a:prstGeom prst="rect">
            <a:avLst/>
          </a:prstGeom>
          <a:solidFill>
            <a:srgbClr val="F7D3BB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sz="1400" baseline="-25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endParaRPr lang="en-US" sz="9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C04B31-F97B-4C12-94FE-BAA40E82CEE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9432965" y="3026321"/>
            <a:ext cx="1622" cy="211971"/>
          </a:xfrm>
          <a:prstGeom prst="straightConnector1">
            <a:avLst/>
          </a:prstGeom>
          <a:ln w="28575"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75C6E07-32A0-431A-AD52-D39648D9DDF3}"/>
              </a:ext>
            </a:extLst>
          </p:cNvPr>
          <p:cNvSpPr/>
          <p:nvPr/>
        </p:nvSpPr>
        <p:spPr>
          <a:xfrm>
            <a:off x="3636183" y="2606422"/>
            <a:ext cx="411480" cy="411480"/>
          </a:xfrm>
          <a:prstGeom prst="rect">
            <a:avLst/>
          </a:prstGeom>
          <a:solidFill>
            <a:srgbClr val="F7D3BB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sz="14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9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52A46C8-9234-4C82-A3FC-78E86A85F9AA}"/>
              </a:ext>
            </a:extLst>
          </p:cNvPr>
          <p:cNvCxnSpPr>
            <a:cxnSpLocks/>
            <a:stCxn id="65" idx="0"/>
            <a:endCxn id="51" idx="2"/>
          </p:cNvCxnSpPr>
          <p:nvPr/>
        </p:nvCxnSpPr>
        <p:spPr>
          <a:xfrm flipV="1">
            <a:off x="3840301" y="3017903"/>
            <a:ext cx="1622" cy="221705"/>
          </a:xfrm>
          <a:prstGeom prst="straightConnector1">
            <a:avLst/>
          </a:prstGeom>
          <a:ln w="28575"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3F825E2-3B8A-411F-9DB6-5214B7DB4CF4}"/>
              </a:ext>
            </a:extLst>
          </p:cNvPr>
          <p:cNvSpPr/>
          <p:nvPr/>
        </p:nvSpPr>
        <p:spPr>
          <a:xfrm>
            <a:off x="5555149" y="2606422"/>
            <a:ext cx="411480" cy="411480"/>
          </a:xfrm>
          <a:prstGeom prst="rect">
            <a:avLst/>
          </a:prstGeom>
          <a:solidFill>
            <a:srgbClr val="F7D3BB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sz="1400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en-US" sz="9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B5DF90-0B83-4F29-B34C-50215F88789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5754655" y="3017903"/>
            <a:ext cx="6235" cy="211971"/>
          </a:xfrm>
          <a:prstGeom prst="straightConnector1">
            <a:avLst/>
          </a:prstGeom>
          <a:ln w="28575"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1777591-5068-4661-84E3-6496DD36C3D6}"/>
              </a:ext>
            </a:extLst>
          </p:cNvPr>
          <p:cNvCxnSpPr>
            <a:cxnSpLocks/>
            <a:endCxn id="58" idx="2"/>
          </p:cNvCxnSpPr>
          <p:nvPr/>
        </p:nvCxnSpPr>
        <p:spPr>
          <a:xfrm flipH="1" flipV="1">
            <a:off x="7660806" y="3017903"/>
            <a:ext cx="4821" cy="211971"/>
          </a:xfrm>
          <a:prstGeom prst="straightConnector1">
            <a:avLst/>
          </a:prstGeom>
          <a:ln w="28575"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BAE6CCC-B13A-4535-8067-BBC944B4707A}"/>
              </a:ext>
            </a:extLst>
          </p:cNvPr>
          <p:cNvSpPr/>
          <p:nvPr/>
        </p:nvSpPr>
        <p:spPr>
          <a:xfrm>
            <a:off x="7455065" y="2606422"/>
            <a:ext cx="411480" cy="411480"/>
          </a:xfrm>
          <a:prstGeom prst="rect">
            <a:avLst/>
          </a:prstGeom>
          <a:solidFill>
            <a:srgbClr val="F7D3BB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sz="1400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9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F80147-402E-4761-AF2B-B4FEF59E5C0A}"/>
              </a:ext>
            </a:extLst>
          </p:cNvPr>
          <p:cNvSpPr/>
          <p:nvPr/>
        </p:nvSpPr>
        <p:spPr>
          <a:xfrm>
            <a:off x="9250085" y="3248025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EEC845-FC3A-40FE-80EC-8651992C7839}"/>
              </a:ext>
            </a:extLst>
          </p:cNvPr>
          <p:cNvSpPr/>
          <p:nvPr/>
        </p:nvSpPr>
        <p:spPr>
          <a:xfrm>
            <a:off x="3657421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6B527B-CAD4-4B84-8015-D7159945AB96}"/>
              </a:ext>
            </a:extLst>
          </p:cNvPr>
          <p:cNvSpPr/>
          <p:nvPr/>
        </p:nvSpPr>
        <p:spPr>
          <a:xfrm>
            <a:off x="5571774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08ADE3C-2571-47CE-8398-7623B7EF1CE4}"/>
              </a:ext>
            </a:extLst>
          </p:cNvPr>
          <p:cNvSpPr/>
          <p:nvPr/>
        </p:nvSpPr>
        <p:spPr>
          <a:xfrm>
            <a:off x="7482746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4C3C957-4C33-49FE-9222-EF01EA100CCC}"/>
              </a:ext>
            </a:extLst>
          </p:cNvPr>
          <p:cNvCxnSpPr>
            <a:cxnSpLocks/>
          </p:cNvCxnSpPr>
          <p:nvPr/>
        </p:nvCxnSpPr>
        <p:spPr>
          <a:xfrm>
            <a:off x="3937173" y="3737899"/>
            <a:ext cx="0" cy="270566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3095D6-7ED7-44FC-943F-2C6FF3AA35FF}"/>
              </a:ext>
            </a:extLst>
          </p:cNvPr>
          <p:cNvCxnSpPr>
            <a:cxnSpLocks/>
          </p:cNvCxnSpPr>
          <p:nvPr/>
        </p:nvCxnSpPr>
        <p:spPr>
          <a:xfrm>
            <a:off x="5842173" y="3737899"/>
            <a:ext cx="0" cy="270566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65A403A-28AC-4C0E-9E32-3269BF4A22A4}"/>
              </a:ext>
            </a:extLst>
          </p:cNvPr>
          <p:cNvCxnSpPr>
            <a:cxnSpLocks/>
          </p:cNvCxnSpPr>
          <p:nvPr/>
        </p:nvCxnSpPr>
        <p:spPr>
          <a:xfrm>
            <a:off x="7747173" y="3737899"/>
            <a:ext cx="0" cy="270566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9F8CEB-495A-4A68-BF36-D88886AD25AA}"/>
              </a:ext>
            </a:extLst>
          </p:cNvPr>
          <p:cNvCxnSpPr>
            <a:cxnSpLocks/>
          </p:cNvCxnSpPr>
          <p:nvPr/>
        </p:nvCxnSpPr>
        <p:spPr>
          <a:xfrm>
            <a:off x="9509298" y="3747633"/>
            <a:ext cx="0" cy="270566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E1F8B2-46A3-4144-95C8-187F9BCD04B7}"/>
              </a:ext>
            </a:extLst>
          </p:cNvPr>
          <p:cNvSpPr/>
          <p:nvPr/>
        </p:nvSpPr>
        <p:spPr>
          <a:xfrm>
            <a:off x="9663602" y="3721989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8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28E1318-CFBD-4012-95F5-C463BAAE435D}"/>
              </a:ext>
            </a:extLst>
          </p:cNvPr>
          <p:cNvSpPr/>
          <p:nvPr/>
        </p:nvSpPr>
        <p:spPr>
          <a:xfrm>
            <a:off x="7877724" y="3721989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8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8F92D32-5265-4FEE-A236-229E1EDC09B5}"/>
              </a:ext>
            </a:extLst>
          </p:cNvPr>
          <p:cNvSpPr/>
          <p:nvPr/>
        </p:nvSpPr>
        <p:spPr>
          <a:xfrm>
            <a:off x="5977424" y="3721989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8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E374C3A-12F8-4DDC-BD11-BC12A4BD4B82}"/>
              </a:ext>
            </a:extLst>
          </p:cNvPr>
          <p:cNvSpPr/>
          <p:nvPr/>
        </p:nvSpPr>
        <p:spPr>
          <a:xfrm>
            <a:off x="4048633" y="3721989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8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0C77568-2144-43E9-9C4B-55E7C04D7CE4}"/>
              </a:ext>
            </a:extLst>
          </p:cNvPr>
          <p:cNvGrpSpPr/>
          <p:nvPr/>
        </p:nvGrpSpPr>
        <p:grpSpPr>
          <a:xfrm>
            <a:off x="6110061" y="4500562"/>
            <a:ext cx="1345004" cy="475110"/>
            <a:chOff x="4586061" y="4500562"/>
            <a:chExt cx="1345004" cy="47511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A50E53-62D5-495F-B052-E223855F7C15}"/>
                </a:ext>
              </a:extLst>
            </p:cNvPr>
            <p:cNvSpPr/>
            <p:nvPr/>
          </p:nvSpPr>
          <p:spPr>
            <a:xfrm>
              <a:off x="4644893" y="4600112"/>
              <a:ext cx="320040" cy="3200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967A97E-137C-403B-9735-E199E3CC550E}"/>
                </a:ext>
              </a:extLst>
            </p:cNvPr>
            <p:cNvSpPr/>
            <p:nvPr/>
          </p:nvSpPr>
          <p:spPr>
            <a:xfrm>
              <a:off x="4586061" y="4655632"/>
              <a:ext cx="320040" cy="320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dW</a:t>
              </a:r>
              <a:endPara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7AB77E3-AEF1-423A-BFA1-E8098BED4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8651" y="4500562"/>
              <a:ext cx="44241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B46A684-DE2B-4D1C-8097-F81220DFAE71}"/>
              </a:ext>
            </a:extLst>
          </p:cNvPr>
          <p:cNvGrpSpPr/>
          <p:nvPr/>
        </p:nvGrpSpPr>
        <p:grpSpPr>
          <a:xfrm>
            <a:off x="4215242" y="4500562"/>
            <a:ext cx="1356533" cy="445080"/>
            <a:chOff x="2691241" y="4500562"/>
            <a:chExt cx="1356533" cy="445080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316B06B-E44B-45D8-BE3B-736EB24AC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5360" y="4500562"/>
              <a:ext cx="44241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96E1585-6BE2-4B69-BE15-1E8C5DF9988C}"/>
                </a:ext>
              </a:extLst>
            </p:cNvPr>
            <p:cNvSpPr/>
            <p:nvPr/>
          </p:nvSpPr>
          <p:spPr>
            <a:xfrm>
              <a:off x="2750073" y="4570082"/>
              <a:ext cx="320040" cy="3200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0F379A2-A061-42B1-B9E9-B852DC3DC592}"/>
                </a:ext>
              </a:extLst>
            </p:cNvPr>
            <p:cNvSpPr/>
            <p:nvPr/>
          </p:nvSpPr>
          <p:spPr>
            <a:xfrm>
              <a:off x="2691241" y="4625602"/>
              <a:ext cx="320040" cy="320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dW</a:t>
              </a:r>
              <a:endPara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E7E36A0-4C9A-44DC-82A6-3A17BA22AD6B}"/>
              </a:ext>
            </a:extLst>
          </p:cNvPr>
          <p:cNvGrpSpPr/>
          <p:nvPr/>
        </p:nvGrpSpPr>
        <p:grpSpPr>
          <a:xfrm>
            <a:off x="2320421" y="4500562"/>
            <a:ext cx="1315762" cy="415050"/>
            <a:chOff x="796421" y="4500562"/>
            <a:chExt cx="1315762" cy="415050"/>
          </a:xfrm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0F8E56F-0D40-43A8-A430-FCFA2E7F2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9769" y="4500562"/>
              <a:ext cx="44241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63CAA14-8B8C-438D-AD2A-E15A1C6B3483}"/>
                </a:ext>
              </a:extLst>
            </p:cNvPr>
            <p:cNvSpPr/>
            <p:nvPr/>
          </p:nvSpPr>
          <p:spPr>
            <a:xfrm>
              <a:off x="855253" y="4540052"/>
              <a:ext cx="320040" cy="3200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D975612-E11E-4BB7-BDAC-BC994CD9C678}"/>
                </a:ext>
              </a:extLst>
            </p:cNvPr>
            <p:cNvSpPr/>
            <p:nvPr/>
          </p:nvSpPr>
          <p:spPr>
            <a:xfrm>
              <a:off x="796421" y="4595572"/>
              <a:ext cx="320040" cy="320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dW</a:t>
              </a:r>
              <a:endPara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68CE770-9203-445B-932A-A993C9E2A573}"/>
              </a:ext>
            </a:extLst>
          </p:cNvPr>
          <p:cNvGrpSpPr/>
          <p:nvPr/>
        </p:nvGrpSpPr>
        <p:grpSpPr>
          <a:xfrm>
            <a:off x="8612723" y="4500563"/>
            <a:ext cx="637362" cy="428065"/>
            <a:chOff x="7088723" y="4500562"/>
            <a:chExt cx="637362" cy="428065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8F13AF3-09E3-4224-B6C9-D9AB600F8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3671" y="4500562"/>
              <a:ext cx="44241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7AB54DC-12AF-494D-9B02-28FAA3E0467C}"/>
                </a:ext>
              </a:extLst>
            </p:cNvPr>
            <p:cNvSpPr/>
            <p:nvPr/>
          </p:nvSpPr>
          <p:spPr>
            <a:xfrm>
              <a:off x="7147555" y="4553067"/>
              <a:ext cx="320040" cy="3200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8750043-16D1-4260-AB6C-E9E9464C2764}"/>
                </a:ext>
              </a:extLst>
            </p:cNvPr>
            <p:cNvSpPr/>
            <p:nvPr/>
          </p:nvSpPr>
          <p:spPr>
            <a:xfrm>
              <a:off x="7088723" y="4608587"/>
              <a:ext cx="320040" cy="320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dW</a:t>
              </a:r>
              <a:endPara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3DCF3EA-0A59-49CA-A39D-64DE256224B2}"/>
              </a:ext>
            </a:extLst>
          </p:cNvPr>
          <p:cNvSpPr/>
          <p:nvPr/>
        </p:nvSpPr>
        <p:spPr>
          <a:xfrm>
            <a:off x="7486094" y="1421022"/>
            <a:ext cx="1781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Backprop from total loss</a:t>
            </a:r>
            <a:endParaRPr lang="en-US" dirty="0"/>
          </a:p>
        </p:txBody>
      </p:sp>
      <p:cxnSp>
        <p:nvCxnSpPr>
          <p:cNvPr id="126" name="Straight Arrow Connector 58">
            <a:extLst>
              <a:ext uri="{FF2B5EF4-FFF2-40B4-BE49-F238E27FC236}">
                <a16:creationId xmlns:a16="http://schemas.microsoft.com/office/drawing/2014/main" id="{912FCE6C-1D2A-46A4-AD82-A814AB4A92D1}"/>
              </a:ext>
            </a:extLst>
          </p:cNvPr>
          <p:cNvCxnSpPr>
            <a:cxnSpLocks/>
          </p:cNvCxnSpPr>
          <p:nvPr/>
        </p:nvCxnSpPr>
        <p:spPr>
          <a:xfrm rot="10800000">
            <a:off x="7051390" y="2343699"/>
            <a:ext cx="422633" cy="971449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8" name="Straight Arrow Connector 58">
            <a:extLst>
              <a:ext uri="{FF2B5EF4-FFF2-40B4-BE49-F238E27FC236}">
                <a16:creationId xmlns:a16="http://schemas.microsoft.com/office/drawing/2014/main" id="{B3B903C4-D34D-4A44-8947-4D8E8630B7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23348" y="1619519"/>
            <a:ext cx="1060134" cy="2194247"/>
          </a:xfrm>
          <a:prstGeom prst="curvedConnector2">
            <a:avLst/>
          </a:prstGeom>
          <a:ln w="2857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9" name="Straight Arrow Connector 58">
            <a:extLst>
              <a:ext uri="{FF2B5EF4-FFF2-40B4-BE49-F238E27FC236}">
                <a16:creationId xmlns:a16="http://schemas.microsoft.com/office/drawing/2014/main" id="{BC5A510F-5936-4C24-B991-131F003324C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18008" y="1492713"/>
            <a:ext cx="1044822" cy="2442799"/>
          </a:xfrm>
          <a:prstGeom prst="curvedConnector2">
            <a:avLst/>
          </a:prstGeom>
          <a:ln w="2857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0" name="Straight Arrow Connector 58">
            <a:extLst>
              <a:ext uri="{FF2B5EF4-FFF2-40B4-BE49-F238E27FC236}">
                <a16:creationId xmlns:a16="http://schemas.microsoft.com/office/drawing/2014/main" id="{02EB5B22-AB5A-4BEB-AA78-C95989EC0990}"/>
              </a:ext>
            </a:extLst>
          </p:cNvPr>
          <p:cNvCxnSpPr>
            <a:cxnSpLocks/>
          </p:cNvCxnSpPr>
          <p:nvPr/>
        </p:nvCxnSpPr>
        <p:spPr>
          <a:xfrm flipV="1">
            <a:off x="5943418" y="2330367"/>
            <a:ext cx="489076" cy="1010248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Straight Arrow Connector 58">
            <a:extLst>
              <a:ext uri="{FF2B5EF4-FFF2-40B4-BE49-F238E27FC236}">
                <a16:creationId xmlns:a16="http://schemas.microsoft.com/office/drawing/2014/main" id="{9659E729-4B4B-4A04-A7D7-6DA05F2A30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36030" y="2104867"/>
            <a:ext cx="326414" cy="676696"/>
          </a:xfrm>
          <a:prstGeom prst="curved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58">
            <a:extLst>
              <a:ext uri="{FF2B5EF4-FFF2-40B4-BE49-F238E27FC236}">
                <a16:creationId xmlns:a16="http://schemas.microsoft.com/office/drawing/2014/main" id="{F25C24F9-A447-4BC3-B305-A8A26EFFB9CA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87950" y="2133567"/>
            <a:ext cx="326414" cy="619296"/>
          </a:xfrm>
          <a:prstGeom prst="curved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1" name="Straight Arrow Connector 58">
            <a:extLst>
              <a:ext uri="{FF2B5EF4-FFF2-40B4-BE49-F238E27FC236}">
                <a16:creationId xmlns:a16="http://schemas.microsoft.com/office/drawing/2014/main" id="{2A7E9013-D655-4035-B3FF-1EB260C18D2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90886" y="1077156"/>
            <a:ext cx="502920" cy="2600847"/>
          </a:xfrm>
          <a:prstGeom prst="curved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2" name="Straight Arrow Connector 58">
            <a:extLst>
              <a:ext uri="{FF2B5EF4-FFF2-40B4-BE49-F238E27FC236}">
                <a16:creationId xmlns:a16="http://schemas.microsoft.com/office/drawing/2014/main" id="{6FF65E58-084D-4329-8A6B-B0AB2E25543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86587" y="1166841"/>
            <a:ext cx="502920" cy="2393081"/>
          </a:xfrm>
          <a:prstGeom prst="curved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5FA4190-8F4C-4538-A5F6-029632EDEB70}"/>
              </a:ext>
            </a:extLst>
          </p:cNvPr>
          <p:cNvSpPr/>
          <p:nvPr/>
        </p:nvSpPr>
        <p:spPr>
          <a:xfrm>
            <a:off x="6442770" y="2007318"/>
            <a:ext cx="598736" cy="409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/>
              <a:t>loss</a:t>
            </a:r>
            <a:endParaRPr lang="en-US" sz="900" baseline="-250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0306529-E0CF-49F7-84A1-700E5459B7DD}"/>
              </a:ext>
            </a:extLst>
          </p:cNvPr>
          <p:cNvSpPr/>
          <p:nvPr/>
        </p:nvSpPr>
        <p:spPr>
          <a:xfrm>
            <a:off x="1784755" y="1861407"/>
            <a:ext cx="1430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Backward</a:t>
            </a:r>
          </a:p>
        </p:txBody>
      </p:sp>
    </p:spTree>
    <p:extLst>
      <p:ext uri="{BB962C8B-B14F-4D97-AF65-F5344CB8AC3E}">
        <p14:creationId xmlns:p14="http://schemas.microsoft.com/office/powerpoint/2010/main" val="874848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5" grpId="0" animBg="1"/>
      <p:bldP spid="10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21EEC845-FC3A-40FE-80EC-8651992C7839}"/>
              </a:ext>
            </a:extLst>
          </p:cNvPr>
          <p:cNvSpPr/>
          <p:nvPr/>
        </p:nvSpPr>
        <p:spPr>
          <a:xfrm>
            <a:off x="3657421" y="3239607"/>
            <a:ext cx="365760" cy="498292"/>
          </a:xfrm>
          <a:prstGeom prst="rect">
            <a:avLst/>
          </a:prstGeom>
          <a:solidFill>
            <a:schemeClr val="accent5">
              <a:lumMod val="40000"/>
              <a:lumOff val="60000"/>
              <a:alpha val="10000"/>
            </a:schemeClr>
          </a:solidFill>
          <a:ln>
            <a:solidFill>
              <a:schemeClr val="accent6">
                <a:lumMod val="50000"/>
                <a:alpha val="1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: Many to Many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60F647-9D25-4176-AF44-7D1EFE1A7AEB}"/>
              </a:ext>
            </a:extLst>
          </p:cNvPr>
          <p:cNvCxnSpPr>
            <a:cxnSpLocks/>
            <a:stCxn id="87" idx="0"/>
          </p:cNvCxnSpPr>
          <p:nvPr/>
        </p:nvCxnSpPr>
        <p:spPr>
          <a:xfrm flipH="1" flipV="1">
            <a:off x="9432966" y="3746317"/>
            <a:ext cx="1" cy="31092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47EA15-AFD8-4306-A707-F153106FDEBD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2115591" y="4387086"/>
            <a:ext cx="500051" cy="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E8F2366-C7CD-42FA-AEC6-8758EFEF3894}"/>
              </a:ext>
            </a:extLst>
          </p:cNvPr>
          <p:cNvSpPr/>
          <p:nvPr/>
        </p:nvSpPr>
        <p:spPr>
          <a:xfrm>
            <a:off x="1748636" y="4057245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C137CC5-5A73-4A29-B6E0-A4AEDCA4CF57}"/>
              </a:ext>
            </a:extLst>
          </p:cNvPr>
          <p:cNvSpPr/>
          <p:nvPr/>
        </p:nvSpPr>
        <p:spPr>
          <a:xfrm>
            <a:off x="2704718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50000"/>
                <a:alpha val="1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DAF37A-17C5-4DDC-86B2-20D6730FAB27}"/>
              </a:ext>
            </a:extLst>
          </p:cNvPr>
          <p:cNvSpPr/>
          <p:nvPr/>
        </p:nvSpPr>
        <p:spPr>
          <a:xfrm>
            <a:off x="2615641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537912C-8C94-455D-BA70-45745C696472}"/>
              </a:ext>
            </a:extLst>
          </p:cNvPr>
          <p:cNvCxnSpPr>
            <a:cxnSpLocks/>
            <a:stCxn id="69" idx="0"/>
            <a:endCxn id="70" idx="2"/>
          </p:cNvCxnSpPr>
          <p:nvPr/>
        </p:nvCxnSpPr>
        <p:spPr>
          <a:xfrm flipV="1">
            <a:off x="2887599" y="4625603"/>
            <a:ext cx="1" cy="481917"/>
          </a:xfrm>
          <a:prstGeom prst="straightConnector1">
            <a:avLst/>
          </a:prstGeom>
          <a:ln w="28575">
            <a:solidFill>
              <a:schemeClr val="accent6">
                <a:lumMod val="50000"/>
                <a:alpha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F3C3C1-E759-4C95-968A-72AB50BD7E77}"/>
              </a:ext>
            </a:extLst>
          </p:cNvPr>
          <p:cNvSpPr/>
          <p:nvPr/>
        </p:nvSpPr>
        <p:spPr>
          <a:xfrm>
            <a:off x="3656825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AB8E16-AB80-4B46-A91C-379D35614E34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3159558" y="4387086"/>
            <a:ext cx="49726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0E6840-E026-4136-A862-F1698F309F5E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>
            <a:off x="4023779" y="4387086"/>
            <a:ext cx="50283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F7A060B-619B-40E8-B1AC-9DD66B4CC545}"/>
              </a:ext>
            </a:extLst>
          </p:cNvPr>
          <p:cNvSpPr/>
          <p:nvPr/>
        </p:nvSpPr>
        <p:spPr>
          <a:xfrm>
            <a:off x="4615690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50000"/>
                <a:alpha val="1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055DC1-757D-4D81-91B5-F40D8DB79BA7}"/>
              </a:ext>
            </a:extLst>
          </p:cNvPr>
          <p:cNvSpPr/>
          <p:nvPr/>
        </p:nvSpPr>
        <p:spPr>
          <a:xfrm>
            <a:off x="4526613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7F1C1D-B3C3-44D8-BA53-5783F8A0B240}"/>
              </a:ext>
            </a:extLst>
          </p:cNvPr>
          <p:cNvCxnSpPr>
            <a:cxnSpLocks/>
            <a:stCxn id="75" idx="0"/>
            <a:endCxn id="76" idx="2"/>
          </p:cNvCxnSpPr>
          <p:nvPr/>
        </p:nvCxnSpPr>
        <p:spPr>
          <a:xfrm flipV="1">
            <a:off x="4798571" y="4625603"/>
            <a:ext cx="1" cy="481917"/>
          </a:xfrm>
          <a:prstGeom prst="straightConnector1">
            <a:avLst/>
          </a:prstGeom>
          <a:ln w="28575">
            <a:solidFill>
              <a:schemeClr val="accent6">
                <a:lumMod val="50000"/>
                <a:alpha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86B16EDA-699C-47EF-BB99-1A6E96F49D2E}"/>
              </a:ext>
            </a:extLst>
          </p:cNvPr>
          <p:cNvSpPr/>
          <p:nvPr/>
        </p:nvSpPr>
        <p:spPr>
          <a:xfrm>
            <a:off x="5570580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98D2A2-555A-4363-A107-9F815CC3D1B0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5070529" y="4387086"/>
            <a:ext cx="50005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A427562-0D54-4A51-A5BB-5EE8465E40A6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5937535" y="4387086"/>
            <a:ext cx="500051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C152525-A90E-4D99-84FC-36A51542EF1F}"/>
              </a:ext>
            </a:extLst>
          </p:cNvPr>
          <p:cNvSpPr/>
          <p:nvPr/>
        </p:nvSpPr>
        <p:spPr>
          <a:xfrm>
            <a:off x="6526662" y="5107520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  <a:alpha val="10000"/>
            </a:schemeClr>
          </a:solidFill>
          <a:ln>
            <a:solidFill>
              <a:schemeClr val="accent6">
                <a:lumMod val="50000"/>
                <a:alpha val="1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C0A53D-0889-481B-B801-C6A6F16CE9FB}"/>
              </a:ext>
            </a:extLst>
          </p:cNvPr>
          <p:cNvSpPr/>
          <p:nvPr/>
        </p:nvSpPr>
        <p:spPr>
          <a:xfrm>
            <a:off x="6437585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B02FB0-AEC9-4795-9D81-5DDF53ACAC3E}"/>
              </a:ext>
            </a:extLst>
          </p:cNvPr>
          <p:cNvCxnSpPr>
            <a:cxnSpLocks/>
            <a:stCxn id="81" idx="0"/>
            <a:endCxn id="82" idx="2"/>
          </p:cNvCxnSpPr>
          <p:nvPr/>
        </p:nvCxnSpPr>
        <p:spPr>
          <a:xfrm flipV="1">
            <a:off x="6709543" y="4625603"/>
            <a:ext cx="1" cy="481917"/>
          </a:xfrm>
          <a:prstGeom prst="straightConnector1">
            <a:avLst/>
          </a:prstGeom>
          <a:ln w="28575">
            <a:solidFill>
              <a:schemeClr val="accent6">
                <a:lumMod val="50000"/>
                <a:alpha val="1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8444ECB-9447-4CF1-9626-BB70191B5456}"/>
              </a:ext>
            </a:extLst>
          </p:cNvPr>
          <p:cNvSpPr/>
          <p:nvPr/>
        </p:nvSpPr>
        <p:spPr>
          <a:xfrm>
            <a:off x="7481552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281044A-41FD-4D5B-976E-EC0602A90E8E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6981501" y="4387086"/>
            <a:ext cx="50005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A7C3B51-A32B-49C9-A8EC-CD2588EF08DD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7848507" y="4387086"/>
            <a:ext cx="390619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7D01EF6-C041-4BAF-BAF3-F293F9AD4391}"/>
              </a:ext>
            </a:extLst>
          </p:cNvPr>
          <p:cNvSpPr/>
          <p:nvPr/>
        </p:nvSpPr>
        <p:spPr>
          <a:xfrm>
            <a:off x="9249489" y="4057245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58D689-F57F-40CE-96EE-1027DE90F271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827892" y="4387085"/>
            <a:ext cx="421596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01C9F23-251F-4C07-A4FE-1F857AF9107E}"/>
              </a:ext>
            </a:extLst>
          </p:cNvPr>
          <p:cNvSpPr/>
          <p:nvPr/>
        </p:nvSpPr>
        <p:spPr>
          <a:xfrm>
            <a:off x="8226340" y="4291182"/>
            <a:ext cx="848309" cy="461665"/>
          </a:xfrm>
          <a:prstGeom prst="rect">
            <a:avLst/>
          </a:prstGeom>
        </p:spPr>
        <p:txBody>
          <a:bodyPr wrap="none" anchor="b" anchorCtr="0">
            <a:spAutoFit/>
          </a:bodyPr>
          <a:lstStyle/>
          <a:p>
            <a:r>
              <a:rPr lang="en-US" sz="2400" dirty="0"/>
              <a:t>. . .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6862016-4353-4E43-BA08-51842E8B06C3}"/>
              </a:ext>
            </a:extLst>
          </p:cNvPr>
          <p:cNvSpPr/>
          <p:nvPr/>
        </p:nvSpPr>
        <p:spPr>
          <a:xfrm>
            <a:off x="2264768" y="2620960"/>
            <a:ext cx="384048" cy="384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D3BCE7-A72F-4F3C-AD0C-F2379FE03D12}"/>
              </a:ext>
            </a:extLst>
          </p:cNvPr>
          <p:cNvSpPr/>
          <p:nvPr/>
        </p:nvSpPr>
        <p:spPr>
          <a:xfrm>
            <a:off x="1784755" y="1861407"/>
            <a:ext cx="1430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Backward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65948F-F567-4669-8343-B54EC9190A79}"/>
              </a:ext>
            </a:extLst>
          </p:cNvPr>
          <p:cNvSpPr/>
          <p:nvPr/>
        </p:nvSpPr>
        <p:spPr>
          <a:xfrm>
            <a:off x="3730498" y="5853363"/>
            <a:ext cx="365760" cy="365760"/>
          </a:xfrm>
          <a:prstGeom prst="rect">
            <a:avLst/>
          </a:prstGeom>
          <a:solidFill>
            <a:srgbClr val="FFC9DE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B1C2D0-A723-46B8-BCD0-67D0A349BFBB}"/>
              </a:ext>
            </a:extLst>
          </p:cNvPr>
          <p:cNvSpPr/>
          <p:nvPr/>
        </p:nvSpPr>
        <p:spPr>
          <a:xfrm>
            <a:off x="3670173" y="5918408"/>
            <a:ext cx="365760" cy="36576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CAFF76-BCB2-48E2-AA5E-5FA1EA27899E}"/>
              </a:ext>
            </a:extLst>
          </p:cNvPr>
          <p:cNvCxnSpPr>
            <a:cxnSpLocks/>
            <a:stCxn id="72" idx="0"/>
            <a:endCxn id="65" idx="2"/>
          </p:cNvCxnSpPr>
          <p:nvPr/>
        </p:nvCxnSpPr>
        <p:spPr>
          <a:xfrm flipH="1" flipV="1">
            <a:off x="3840302" y="3737900"/>
            <a:ext cx="1" cy="3193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DE05073-5EDB-42F2-9DEF-12272807DE72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5754058" y="3737900"/>
            <a:ext cx="597" cy="3193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457ADB-E87C-4016-B5DC-A788E339C774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7665030" y="3737900"/>
            <a:ext cx="597" cy="3193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9DC13B5-6413-4233-A738-A7D4E9755EB5}"/>
              </a:ext>
            </a:extLst>
          </p:cNvPr>
          <p:cNvSpPr/>
          <p:nvPr/>
        </p:nvSpPr>
        <p:spPr>
          <a:xfrm>
            <a:off x="9228847" y="2614840"/>
            <a:ext cx="411480" cy="411480"/>
          </a:xfrm>
          <a:prstGeom prst="rect">
            <a:avLst/>
          </a:prstGeom>
          <a:solidFill>
            <a:srgbClr val="F7D3BB">
              <a:alpha val="10000"/>
            </a:srgbClr>
          </a:solidFill>
          <a:ln>
            <a:solidFill>
              <a:schemeClr val="accent2">
                <a:lumMod val="75000"/>
                <a:alpha val="1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endParaRPr lang="en-US" sz="900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C04B31-F97B-4C12-94FE-BAA40E82CEE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9432965" y="3026321"/>
            <a:ext cx="1622" cy="211971"/>
          </a:xfrm>
          <a:prstGeom prst="straightConnector1">
            <a:avLst/>
          </a:prstGeom>
          <a:ln w="28575">
            <a:solidFill>
              <a:schemeClr val="accent2">
                <a:lumMod val="75000"/>
                <a:alpha val="1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75C6E07-32A0-431A-AD52-D39648D9DDF3}"/>
              </a:ext>
            </a:extLst>
          </p:cNvPr>
          <p:cNvSpPr/>
          <p:nvPr/>
        </p:nvSpPr>
        <p:spPr>
          <a:xfrm>
            <a:off x="3636183" y="2606422"/>
            <a:ext cx="411480" cy="411480"/>
          </a:xfrm>
          <a:prstGeom prst="rect">
            <a:avLst/>
          </a:prstGeom>
          <a:solidFill>
            <a:srgbClr val="F7D3BB">
              <a:alpha val="10000"/>
            </a:srgbClr>
          </a:solidFill>
          <a:ln>
            <a:solidFill>
              <a:schemeClr val="accent2">
                <a:lumMod val="75000"/>
                <a:alpha val="1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en-US" sz="900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52A46C8-9234-4C82-A3FC-78E86A85F9AA}"/>
              </a:ext>
            </a:extLst>
          </p:cNvPr>
          <p:cNvCxnSpPr>
            <a:cxnSpLocks/>
            <a:stCxn id="65" idx="0"/>
            <a:endCxn id="51" idx="2"/>
          </p:cNvCxnSpPr>
          <p:nvPr/>
        </p:nvCxnSpPr>
        <p:spPr>
          <a:xfrm flipV="1">
            <a:off x="3840301" y="3017903"/>
            <a:ext cx="1622" cy="221705"/>
          </a:xfrm>
          <a:prstGeom prst="straightConnector1">
            <a:avLst/>
          </a:prstGeom>
          <a:ln w="28575">
            <a:solidFill>
              <a:schemeClr val="accent2">
                <a:lumMod val="75000"/>
                <a:alpha val="1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3F825E2-3B8A-411F-9DB6-5214B7DB4CF4}"/>
              </a:ext>
            </a:extLst>
          </p:cNvPr>
          <p:cNvSpPr/>
          <p:nvPr/>
        </p:nvSpPr>
        <p:spPr>
          <a:xfrm>
            <a:off x="5555149" y="2606422"/>
            <a:ext cx="411480" cy="411480"/>
          </a:xfrm>
          <a:prstGeom prst="rect">
            <a:avLst/>
          </a:prstGeom>
          <a:solidFill>
            <a:srgbClr val="F7D3BB">
              <a:alpha val="10000"/>
            </a:srgbClr>
          </a:solidFill>
          <a:ln>
            <a:solidFill>
              <a:schemeClr val="accent2">
                <a:lumMod val="75000"/>
                <a:alpha val="1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en-US" sz="900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B5DF90-0B83-4F29-B34C-50215F88789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5754655" y="3017903"/>
            <a:ext cx="6235" cy="211971"/>
          </a:xfrm>
          <a:prstGeom prst="straightConnector1">
            <a:avLst/>
          </a:prstGeom>
          <a:ln w="28575">
            <a:solidFill>
              <a:schemeClr val="accent2">
                <a:lumMod val="75000"/>
                <a:alpha val="1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1777591-5068-4661-84E3-6496DD36C3D6}"/>
              </a:ext>
            </a:extLst>
          </p:cNvPr>
          <p:cNvCxnSpPr>
            <a:cxnSpLocks/>
            <a:endCxn id="58" idx="2"/>
          </p:cNvCxnSpPr>
          <p:nvPr/>
        </p:nvCxnSpPr>
        <p:spPr>
          <a:xfrm flipH="1" flipV="1">
            <a:off x="7660806" y="3017903"/>
            <a:ext cx="4821" cy="211971"/>
          </a:xfrm>
          <a:prstGeom prst="straightConnector1">
            <a:avLst/>
          </a:prstGeom>
          <a:ln w="28575">
            <a:solidFill>
              <a:schemeClr val="accent2">
                <a:lumMod val="75000"/>
                <a:alpha val="1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BAE6CCC-B13A-4535-8067-BBC944B4707A}"/>
              </a:ext>
            </a:extLst>
          </p:cNvPr>
          <p:cNvSpPr/>
          <p:nvPr/>
        </p:nvSpPr>
        <p:spPr>
          <a:xfrm>
            <a:off x="7455065" y="2606422"/>
            <a:ext cx="411480" cy="411480"/>
          </a:xfrm>
          <a:prstGeom prst="rect">
            <a:avLst/>
          </a:prstGeom>
          <a:solidFill>
            <a:srgbClr val="F7D3BB">
              <a:alpha val="10000"/>
            </a:srgbClr>
          </a:solidFill>
          <a:ln>
            <a:solidFill>
              <a:schemeClr val="accent2">
                <a:lumMod val="75000"/>
                <a:alpha val="1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L</a:t>
            </a:r>
            <a:r>
              <a:rPr lang="en-US" sz="1400" baseline="-25000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US" sz="900" baseline="-25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A9FDA3-352B-4998-8832-70548735C419}"/>
              </a:ext>
            </a:extLst>
          </p:cNvPr>
          <p:cNvSpPr/>
          <p:nvPr/>
        </p:nvSpPr>
        <p:spPr>
          <a:xfrm>
            <a:off x="6642795" y="1950168"/>
            <a:ext cx="598736" cy="409050"/>
          </a:xfrm>
          <a:prstGeom prst="rect">
            <a:avLst/>
          </a:prstGeom>
          <a:solidFill>
            <a:schemeClr val="accent2">
              <a:lumMod val="40000"/>
              <a:lumOff val="60000"/>
              <a:alpha val="10000"/>
            </a:schemeClr>
          </a:solidFill>
          <a:ln>
            <a:solidFill>
              <a:schemeClr val="accent2">
                <a:lumMod val="75000"/>
                <a:alpha val="1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loss</a:t>
            </a:r>
            <a:endParaRPr lang="en-US" sz="900" baseline="-250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0" name="Straight Arrow Connector 58">
            <a:extLst>
              <a:ext uri="{FF2B5EF4-FFF2-40B4-BE49-F238E27FC236}">
                <a16:creationId xmlns:a16="http://schemas.microsoft.com/office/drawing/2014/main" id="{6A0BF9CD-FA14-4235-837C-DA5966A496E5}"/>
              </a:ext>
            </a:extLst>
          </p:cNvPr>
          <p:cNvCxnSpPr>
            <a:cxnSpLocks/>
            <a:stCxn id="51" idx="0"/>
            <a:endCxn id="59" idx="1"/>
          </p:cNvCxnSpPr>
          <p:nvPr/>
        </p:nvCxnSpPr>
        <p:spPr>
          <a:xfrm rot="5400000" flipH="1" flipV="1">
            <a:off x="5016496" y="980122"/>
            <a:ext cx="451729" cy="2800872"/>
          </a:xfrm>
          <a:prstGeom prst="curvedConnector2">
            <a:avLst/>
          </a:prstGeom>
          <a:ln w="19050">
            <a:solidFill>
              <a:schemeClr val="accent2">
                <a:lumMod val="75000"/>
                <a:alpha val="1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58">
            <a:extLst>
              <a:ext uri="{FF2B5EF4-FFF2-40B4-BE49-F238E27FC236}">
                <a16:creationId xmlns:a16="http://schemas.microsoft.com/office/drawing/2014/main" id="{CAA16F05-F2A5-4FE2-AC15-1AEF7795F8DD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6038635" y="2002262"/>
            <a:ext cx="326414" cy="881906"/>
          </a:xfrm>
          <a:prstGeom prst="curvedConnector2">
            <a:avLst/>
          </a:prstGeom>
          <a:ln w="19050">
            <a:solidFill>
              <a:schemeClr val="accent2">
                <a:lumMod val="75000"/>
                <a:alpha val="1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58">
            <a:extLst>
              <a:ext uri="{FF2B5EF4-FFF2-40B4-BE49-F238E27FC236}">
                <a16:creationId xmlns:a16="http://schemas.microsoft.com/office/drawing/2014/main" id="{5A70DE75-BF43-4D08-BFE6-55F5CC6E2831}"/>
              </a:ext>
            </a:extLst>
          </p:cNvPr>
          <p:cNvCxnSpPr>
            <a:cxnSpLocks/>
            <a:stCxn id="58" idx="0"/>
          </p:cNvCxnSpPr>
          <p:nvPr/>
        </p:nvCxnSpPr>
        <p:spPr>
          <a:xfrm rot="16200000" flipV="1">
            <a:off x="7284152" y="2229769"/>
            <a:ext cx="352846" cy="400461"/>
          </a:xfrm>
          <a:prstGeom prst="curvedConnector2">
            <a:avLst/>
          </a:prstGeom>
          <a:ln w="19050">
            <a:solidFill>
              <a:schemeClr val="accent2">
                <a:lumMod val="75000"/>
                <a:alpha val="1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58">
            <a:extLst>
              <a:ext uri="{FF2B5EF4-FFF2-40B4-BE49-F238E27FC236}">
                <a16:creationId xmlns:a16="http://schemas.microsoft.com/office/drawing/2014/main" id="{537DBDB4-EE43-4288-83BD-BF22E89CB2C3}"/>
              </a:ext>
            </a:extLst>
          </p:cNvPr>
          <p:cNvCxnSpPr>
            <a:cxnSpLocks/>
            <a:stCxn id="49" idx="0"/>
            <a:endCxn id="59" idx="3"/>
          </p:cNvCxnSpPr>
          <p:nvPr/>
        </p:nvCxnSpPr>
        <p:spPr>
          <a:xfrm rot="16200000" flipV="1">
            <a:off x="8107987" y="1288239"/>
            <a:ext cx="460147" cy="2193056"/>
          </a:xfrm>
          <a:prstGeom prst="curvedConnector2">
            <a:avLst/>
          </a:prstGeom>
          <a:ln w="19050">
            <a:solidFill>
              <a:schemeClr val="accent2">
                <a:lumMod val="75000"/>
                <a:alpha val="1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AF80147-402E-4761-AF2B-B4FEF59E5C0A}"/>
              </a:ext>
            </a:extLst>
          </p:cNvPr>
          <p:cNvSpPr/>
          <p:nvPr/>
        </p:nvSpPr>
        <p:spPr>
          <a:xfrm>
            <a:off x="9250085" y="3248025"/>
            <a:ext cx="365760" cy="498292"/>
          </a:xfrm>
          <a:prstGeom prst="rect">
            <a:avLst/>
          </a:prstGeom>
          <a:solidFill>
            <a:schemeClr val="accent5">
              <a:lumMod val="40000"/>
              <a:lumOff val="60000"/>
              <a:alpha val="10000"/>
            </a:schemeClr>
          </a:solidFill>
          <a:ln>
            <a:solidFill>
              <a:schemeClr val="accent6">
                <a:lumMod val="50000"/>
                <a:alpha val="1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 err="1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2000" baseline="-25000" dirty="0">
              <a:solidFill>
                <a:schemeClr val="bg1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6B527B-CAD4-4B84-8015-D7159945AB96}"/>
              </a:ext>
            </a:extLst>
          </p:cNvPr>
          <p:cNvSpPr/>
          <p:nvPr/>
        </p:nvSpPr>
        <p:spPr>
          <a:xfrm>
            <a:off x="5571774" y="3239607"/>
            <a:ext cx="365760" cy="498292"/>
          </a:xfrm>
          <a:prstGeom prst="rect">
            <a:avLst/>
          </a:prstGeom>
          <a:solidFill>
            <a:schemeClr val="accent5">
              <a:lumMod val="40000"/>
              <a:lumOff val="60000"/>
              <a:alpha val="10000"/>
            </a:schemeClr>
          </a:solidFill>
          <a:ln>
            <a:solidFill>
              <a:schemeClr val="accent6">
                <a:lumMod val="50000"/>
                <a:alpha val="1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08ADE3C-2571-47CE-8398-7623B7EF1CE4}"/>
              </a:ext>
            </a:extLst>
          </p:cNvPr>
          <p:cNvSpPr/>
          <p:nvPr/>
        </p:nvSpPr>
        <p:spPr>
          <a:xfrm>
            <a:off x="7482746" y="3239607"/>
            <a:ext cx="365760" cy="498292"/>
          </a:xfrm>
          <a:prstGeom prst="rect">
            <a:avLst/>
          </a:prstGeom>
          <a:solidFill>
            <a:schemeClr val="accent5">
              <a:lumMod val="40000"/>
              <a:lumOff val="60000"/>
              <a:alpha val="10000"/>
            </a:schemeClr>
          </a:solidFill>
          <a:ln>
            <a:solidFill>
              <a:schemeClr val="accent6">
                <a:lumMod val="50000"/>
                <a:alpha val="10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1A50E53-62D5-495F-B052-E223855F7C15}"/>
              </a:ext>
            </a:extLst>
          </p:cNvPr>
          <p:cNvSpPr/>
          <p:nvPr/>
        </p:nvSpPr>
        <p:spPr>
          <a:xfrm>
            <a:off x="6168893" y="4600112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967A97E-137C-403B-9735-E199E3CC550E}"/>
              </a:ext>
            </a:extLst>
          </p:cNvPr>
          <p:cNvSpPr/>
          <p:nvPr/>
        </p:nvSpPr>
        <p:spPr>
          <a:xfrm>
            <a:off x="6110061" y="4655632"/>
            <a:ext cx="320040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4C3C957-4C33-49FE-9222-EF01EA100CCC}"/>
              </a:ext>
            </a:extLst>
          </p:cNvPr>
          <p:cNvCxnSpPr>
            <a:cxnSpLocks/>
          </p:cNvCxnSpPr>
          <p:nvPr/>
        </p:nvCxnSpPr>
        <p:spPr>
          <a:xfrm>
            <a:off x="3937173" y="3737899"/>
            <a:ext cx="0" cy="270566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3095D6-7ED7-44FC-943F-2C6FF3AA35FF}"/>
              </a:ext>
            </a:extLst>
          </p:cNvPr>
          <p:cNvCxnSpPr>
            <a:cxnSpLocks/>
          </p:cNvCxnSpPr>
          <p:nvPr/>
        </p:nvCxnSpPr>
        <p:spPr>
          <a:xfrm>
            <a:off x="5842173" y="3737899"/>
            <a:ext cx="0" cy="270566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65A403A-28AC-4C0E-9E32-3269BF4A22A4}"/>
              </a:ext>
            </a:extLst>
          </p:cNvPr>
          <p:cNvCxnSpPr>
            <a:cxnSpLocks/>
          </p:cNvCxnSpPr>
          <p:nvPr/>
        </p:nvCxnSpPr>
        <p:spPr>
          <a:xfrm>
            <a:off x="7747173" y="3737899"/>
            <a:ext cx="0" cy="270566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9F8CEB-495A-4A68-BF36-D88886AD25AA}"/>
              </a:ext>
            </a:extLst>
          </p:cNvPr>
          <p:cNvCxnSpPr>
            <a:cxnSpLocks/>
          </p:cNvCxnSpPr>
          <p:nvPr/>
        </p:nvCxnSpPr>
        <p:spPr>
          <a:xfrm>
            <a:off x="9509298" y="3747633"/>
            <a:ext cx="0" cy="270566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E1F8B2-46A3-4144-95C8-187F9BCD04B7}"/>
              </a:ext>
            </a:extLst>
          </p:cNvPr>
          <p:cNvSpPr/>
          <p:nvPr/>
        </p:nvSpPr>
        <p:spPr>
          <a:xfrm>
            <a:off x="9663602" y="3721989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8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28E1318-CFBD-4012-95F5-C463BAAE435D}"/>
              </a:ext>
            </a:extLst>
          </p:cNvPr>
          <p:cNvSpPr/>
          <p:nvPr/>
        </p:nvSpPr>
        <p:spPr>
          <a:xfrm>
            <a:off x="7877724" y="3721989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8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8F92D32-5265-4FEE-A236-229E1EDC09B5}"/>
              </a:ext>
            </a:extLst>
          </p:cNvPr>
          <p:cNvSpPr/>
          <p:nvPr/>
        </p:nvSpPr>
        <p:spPr>
          <a:xfrm>
            <a:off x="5977424" y="3721989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8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E374C3A-12F8-4DDC-BD11-BC12A4BD4B82}"/>
              </a:ext>
            </a:extLst>
          </p:cNvPr>
          <p:cNvSpPr/>
          <p:nvPr/>
        </p:nvSpPr>
        <p:spPr>
          <a:xfrm>
            <a:off x="4048633" y="3721989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8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7AB77E3-AEF1-423A-BFA1-E8098BED4CE1}"/>
              </a:ext>
            </a:extLst>
          </p:cNvPr>
          <p:cNvCxnSpPr>
            <a:cxnSpLocks/>
          </p:cNvCxnSpPr>
          <p:nvPr/>
        </p:nvCxnSpPr>
        <p:spPr>
          <a:xfrm flipH="1">
            <a:off x="7012651" y="4500562"/>
            <a:ext cx="442414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8F13AF3-09E3-4224-B6C9-D9AB600F89FE}"/>
              </a:ext>
            </a:extLst>
          </p:cNvPr>
          <p:cNvCxnSpPr>
            <a:cxnSpLocks/>
          </p:cNvCxnSpPr>
          <p:nvPr/>
        </p:nvCxnSpPr>
        <p:spPr>
          <a:xfrm flipH="1">
            <a:off x="8807671" y="4500562"/>
            <a:ext cx="442414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316B06B-E44B-45D8-BE3B-736EB24AC81E}"/>
              </a:ext>
            </a:extLst>
          </p:cNvPr>
          <p:cNvCxnSpPr>
            <a:cxnSpLocks/>
          </p:cNvCxnSpPr>
          <p:nvPr/>
        </p:nvCxnSpPr>
        <p:spPr>
          <a:xfrm flipH="1">
            <a:off x="5129360" y="4500562"/>
            <a:ext cx="442414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0F8E56F-0D40-43A8-A430-FCFA2E7F2E63}"/>
              </a:ext>
            </a:extLst>
          </p:cNvPr>
          <p:cNvCxnSpPr>
            <a:cxnSpLocks/>
          </p:cNvCxnSpPr>
          <p:nvPr/>
        </p:nvCxnSpPr>
        <p:spPr>
          <a:xfrm flipH="1">
            <a:off x="3193769" y="4500562"/>
            <a:ext cx="442414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96E1585-6BE2-4B69-BE15-1E8C5DF9988C}"/>
              </a:ext>
            </a:extLst>
          </p:cNvPr>
          <p:cNvSpPr/>
          <p:nvPr/>
        </p:nvSpPr>
        <p:spPr>
          <a:xfrm>
            <a:off x="4274073" y="4570082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0F379A2-A061-42B1-B9E9-B852DC3DC592}"/>
              </a:ext>
            </a:extLst>
          </p:cNvPr>
          <p:cNvSpPr/>
          <p:nvPr/>
        </p:nvSpPr>
        <p:spPr>
          <a:xfrm>
            <a:off x="4215241" y="4625602"/>
            <a:ext cx="320040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63CAA14-8B8C-438D-AD2A-E15A1C6B3483}"/>
              </a:ext>
            </a:extLst>
          </p:cNvPr>
          <p:cNvSpPr/>
          <p:nvPr/>
        </p:nvSpPr>
        <p:spPr>
          <a:xfrm>
            <a:off x="2379253" y="4540052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D975612-E11E-4BB7-BDAC-BC994CD9C678}"/>
              </a:ext>
            </a:extLst>
          </p:cNvPr>
          <p:cNvSpPr/>
          <p:nvPr/>
        </p:nvSpPr>
        <p:spPr>
          <a:xfrm>
            <a:off x="2320421" y="4595572"/>
            <a:ext cx="320040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7" name="Straight Arrow Connector 47">
            <a:extLst>
              <a:ext uri="{FF2B5EF4-FFF2-40B4-BE49-F238E27FC236}">
                <a16:creationId xmlns:a16="http://schemas.microsoft.com/office/drawing/2014/main" id="{D64FC9E1-2096-4CFF-82AD-7625C8EEBD3E}"/>
              </a:ext>
            </a:extLst>
          </p:cNvPr>
          <p:cNvCxnSpPr>
            <a:cxnSpLocks/>
            <a:stCxn id="114" idx="2"/>
            <a:endCxn id="116" idx="1"/>
          </p:cNvCxnSpPr>
          <p:nvPr/>
        </p:nvCxnSpPr>
        <p:spPr>
          <a:xfrm rot="16200000" flipH="1">
            <a:off x="2482469" y="4913584"/>
            <a:ext cx="1185676" cy="1189732"/>
          </a:xfrm>
          <a:prstGeom prst="curvedConnector2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8" name="Straight Arrow Connector 47">
            <a:extLst>
              <a:ext uri="{FF2B5EF4-FFF2-40B4-BE49-F238E27FC236}">
                <a16:creationId xmlns:a16="http://schemas.microsoft.com/office/drawing/2014/main" id="{83965A9C-97DC-4B41-9789-2E6523AF54F8}"/>
              </a:ext>
            </a:extLst>
          </p:cNvPr>
          <p:cNvCxnSpPr>
            <a:cxnSpLocks/>
            <a:stCxn id="112" idx="2"/>
            <a:endCxn id="115" idx="3"/>
          </p:cNvCxnSpPr>
          <p:nvPr/>
        </p:nvCxnSpPr>
        <p:spPr>
          <a:xfrm rot="5400000">
            <a:off x="3690461" y="5351442"/>
            <a:ext cx="1090601" cy="279003"/>
          </a:xfrm>
          <a:prstGeom prst="curvedConnector2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47">
            <a:extLst>
              <a:ext uri="{FF2B5EF4-FFF2-40B4-BE49-F238E27FC236}">
                <a16:creationId xmlns:a16="http://schemas.microsoft.com/office/drawing/2014/main" id="{C7FCB53B-E484-4B65-9A09-9978F2B862C4}"/>
              </a:ext>
            </a:extLst>
          </p:cNvPr>
          <p:cNvCxnSpPr>
            <a:cxnSpLocks/>
            <a:stCxn id="93" idx="2"/>
            <a:endCxn id="116" idx="3"/>
          </p:cNvCxnSpPr>
          <p:nvPr/>
        </p:nvCxnSpPr>
        <p:spPr>
          <a:xfrm rot="5400000">
            <a:off x="4590199" y="4421406"/>
            <a:ext cx="1125616" cy="2234148"/>
          </a:xfrm>
          <a:prstGeom prst="curvedConnector2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7AB54DC-12AF-494D-9B02-28FAA3E0467C}"/>
              </a:ext>
            </a:extLst>
          </p:cNvPr>
          <p:cNvSpPr/>
          <p:nvPr/>
        </p:nvSpPr>
        <p:spPr>
          <a:xfrm>
            <a:off x="8671555" y="4553067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8750043-16D1-4260-AB6C-E9E9464C2764}"/>
              </a:ext>
            </a:extLst>
          </p:cNvPr>
          <p:cNvSpPr/>
          <p:nvPr/>
        </p:nvSpPr>
        <p:spPr>
          <a:xfrm>
            <a:off x="8612723" y="4608587"/>
            <a:ext cx="320040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dW</a:t>
            </a:r>
            <a:endParaRPr lang="en-US" sz="120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2" name="Straight Arrow Connector 47">
            <a:extLst>
              <a:ext uri="{FF2B5EF4-FFF2-40B4-BE49-F238E27FC236}">
                <a16:creationId xmlns:a16="http://schemas.microsoft.com/office/drawing/2014/main" id="{0FE69193-5EC0-427D-9773-14127B60F615}"/>
              </a:ext>
            </a:extLst>
          </p:cNvPr>
          <p:cNvCxnSpPr>
            <a:cxnSpLocks/>
            <a:stCxn id="121" idx="2"/>
          </p:cNvCxnSpPr>
          <p:nvPr/>
        </p:nvCxnSpPr>
        <p:spPr>
          <a:xfrm rot="5400000">
            <a:off x="5789253" y="3235633"/>
            <a:ext cx="1290496" cy="4676484"/>
          </a:xfrm>
          <a:prstGeom prst="curvedConnector2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Arrow Connector 47">
            <a:extLst>
              <a:ext uri="{FF2B5EF4-FFF2-40B4-BE49-F238E27FC236}">
                <a16:creationId xmlns:a16="http://schemas.microsoft.com/office/drawing/2014/main" id="{09363958-C5A6-4D1A-AB54-E017B3248E54}"/>
              </a:ext>
            </a:extLst>
          </p:cNvPr>
          <p:cNvCxnSpPr>
            <a:cxnSpLocks/>
            <a:stCxn id="102" idx="0"/>
            <a:endCxn id="104" idx="3"/>
          </p:cNvCxnSpPr>
          <p:nvPr/>
        </p:nvCxnSpPr>
        <p:spPr>
          <a:xfrm rot="16200000" flipV="1">
            <a:off x="5733299" y="-368333"/>
            <a:ext cx="1005840" cy="717480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Arrow Connector 47">
            <a:extLst>
              <a:ext uri="{FF2B5EF4-FFF2-40B4-BE49-F238E27FC236}">
                <a16:creationId xmlns:a16="http://schemas.microsoft.com/office/drawing/2014/main" id="{42B117E8-3280-4464-8CED-4AD18AF15D3A}"/>
              </a:ext>
            </a:extLst>
          </p:cNvPr>
          <p:cNvCxnSpPr>
            <a:cxnSpLocks/>
            <a:stCxn id="103" idx="0"/>
            <a:endCxn id="104" idx="3"/>
          </p:cNvCxnSpPr>
          <p:nvPr/>
        </p:nvCxnSpPr>
        <p:spPr>
          <a:xfrm rot="16200000" flipV="1">
            <a:off x="4867792" y="552038"/>
            <a:ext cx="950976" cy="5388928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Arrow Connector 47">
            <a:extLst>
              <a:ext uri="{FF2B5EF4-FFF2-40B4-BE49-F238E27FC236}">
                <a16:creationId xmlns:a16="http://schemas.microsoft.com/office/drawing/2014/main" id="{2C9247D1-815F-4177-8F45-901D8B9AF82F}"/>
              </a:ext>
            </a:extLst>
          </p:cNvPr>
          <p:cNvCxnSpPr>
            <a:cxnSpLocks/>
            <a:stCxn id="105" idx="0"/>
            <a:endCxn id="104" idx="3"/>
          </p:cNvCxnSpPr>
          <p:nvPr/>
        </p:nvCxnSpPr>
        <p:spPr>
          <a:xfrm rot="16200000" flipV="1">
            <a:off x="3949646" y="1534191"/>
            <a:ext cx="886968" cy="3488628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prstDash val="lgDash"/>
            <a:tailEnd type="triangle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6" name="Straight Arrow Connector 47">
            <a:extLst>
              <a:ext uri="{FF2B5EF4-FFF2-40B4-BE49-F238E27FC236}">
                <a16:creationId xmlns:a16="http://schemas.microsoft.com/office/drawing/2014/main" id="{15BFB667-750B-4F9C-8112-748093D90C09}"/>
              </a:ext>
            </a:extLst>
          </p:cNvPr>
          <p:cNvCxnSpPr>
            <a:cxnSpLocks/>
            <a:stCxn id="106" idx="0"/>
            <a:endCxn id="104" idx="3"/>
          </p:cNvCxnSpPr>
          <p:nvPr/>
        </p:nvCxnSpPr>
        <p:spPr>
          <a:xfrm rot="16200000" flipV="1">
            <a:off x="3017255" y="2530591"/>
            <a:ext cx="822960" cy="1559837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F11FD0E-CC24-47A6-9754-0662D9D38751}"/>
              </a:ext>
            </a:extLst>
          </p:cNvPr>
          <p:cNvSpPr/>
          <p:nvPr/>
        </p:nvSpPr>
        <p:spPr>
          <a:xfrm>
            <a:off x="7455243" y="1482579"/>
            <a:ext cx="2791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MT"/>
              </a:rPr>
              <a:t>Sum</a:t>
            </a:r>
            <a:r>
              <a:rPr lang="en-US" dirty="0">
                <a:latin typeface="ArialMT"/>
              </a:rPr>
              <a:t> over all gradients to update 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981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Recurrent Neural Networks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47592131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838551"/>
          </a:xfrm>
        </p:spPr>
        <p:txBody>
          <a:bodyPr/>
          <a:lstStyle/>
          <a:p>
            <a:pPr algn="ctr"/>
            <a:r>
              <a:rPr lang="en-US" dirty="0"/>
              <a:t>Recurrent Neural Networks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One</a:t>
            </a:r>
            <a:r>
              <a:rPr lang="id-ID" dirty="0">
                <a:solidFill>
                  <a:srgbClr val="0000FF"/>
                </a:solidFill>
              </a:rPr>
              <a:t> </a:t>
            </a:r>
            <a:r>
              <a:rPr lang="id-ID" dirty="0"/>
              <a:t>to</a:t>
            </a:r>
            <a:r>
              <a:rPr lang="id-ID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Many</a:t>
            </a:r>
            <a:br>
              <a:rPr lang="en-US" dirty="0"/>
            </a:br>
            <a:r>
              <a:rPr lang="en-US" dirty="0"/>
              <a:t>Forward - Backward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52918420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: One to Many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60F647-9D25-4176-AF44-7D1EFE1A7AEB}"/>
              </a:ext>
            </a:extLst>
          </p:cNvPr>
          <p:cNvCxnSpPr>
            <a:cxnSpLocks/>
            <a:stCxn id="87" idx="0"/>
            <a:endCxn id="64" idx="2"/>
          </p:cNvCxnSpPr>
          <p:nvPr/>
        </p:nvCxnSpPr>
        <p:spPr>
          <a:xfrm flipH="1" flipV="1">
            <a:off x="9432966" y="3827149"/>
            <a:ext cx="1" cy="23009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47EA15-AFD8-4306-A707-F153106FDEBD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2115591" y="4387086"/>
            <a:ext cx="500051" cy="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E8F2366-C7CD-42FA-AEC6-8758EFEF3894}"/>
              </a:ext>
            </a:extLst>
          </p:cNvPr>
          <p:cNvSpPr/>
          <p:nvPr/>
        </p:nvSpPr>
        <p:spPr>
          <a:xfrm>
            <a:off x="1748636" y="4057245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C137CC5-5A73-4A29-B6E0-A4AEDCA4CF57}"/>
              </a:ext>
            </a:extLst>
          </p:cNvPr>
          <p:cNvSpPr/>
          <p:nvPr/>
        </p:nvSpPr>
        <p:spPr>
          <a:xfrm>
            <a:off x="2704718" y="5116551"/>
            <a:ext cx="365760" cy="56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DAF37A-17C5-4DDC-86B2-20D6730FAB27}"/>
              </a:ext>
            </a:extLst>
          </p:cNvPr>
          <p:cNvSpPr/>
          <p:nvPr/>
        </p:nvSpPr>
        <p:spPr>
          <a:xfrm>
            <a:off x="2615641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537912C-8C94-455D-BA70-45745C696472}"/>
              </a:ext>
            </a:extLst>
          </p:cNvPr>
          <p:cNvCxnSpPr>
            <a:cxnSpLocks/>
            <a:stCxn id="69" idx="0"/>
            <a:endCxn id="70" idx="2"/>
          </p:cNvCxnSpPr>
          <p:nvPr/>
        </p:nvCxnSpPr>
        <p:spPr>
          <a:xfrm flipV="1">
            <a:off x="2887599" y="4625602"/>
            <a:ext cx="1" cy="490948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F3C3C1-E759-4C95-968A-72AB50BD7E77}"/>
              </a:ext>
            </a:extLst>
          </p:cNvPr>
          <p:cNvSpPr/>
          <p:nvPr/>
        </p:nvSpPr>
        <p:spPr>
          <a:xfrm>
            <a:off x="3656825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AB8E16-AB80-4B46-A91C-379D35614E34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3159558" y="4387086"/>
            <a:ext cx="49726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0E6840-E026-4136-A862-F1698F309F5E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>
            <a:off x="4023779" y="4387086"/>
            <a:ext cx="50283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C055DC1-757D-4D81-91B5-F40D8DB79BA7}"/>
              </a:ext>
            </a:extLst>
          </p:cNvPr>
          <p:cNvSpPr/>
          <p:nvPr/>
        </p:nvSpPr>
        <p:spPr>
          <a:xfrm>
            <a:off x="4526613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6B16EDA-699C-47EF-BB99-1A6E96F49D2E}"/>
              </a:ext>
            </a:extLst>
          </p:cNvPr>
          <p:cNvSpPr/>
          <p:nvPr/>
        </p:nvSpPr>
        <p:spPr>
          <a:xfrm>
            <a:off x="5570580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98D2A2-555A-4363-A107-9F815CC3D1B0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5070529" y="4387086"/>
            <a:ext cx="50005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A427562-0D54-4A51-A5BB-5EE8465E40A6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5937535" y="4387086"/>
            <a:ext cx="500051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6C0A53D-0889-481B-B801-C6A6F16CE9FB}"/>
              </a:ext>
            </a:extLst>
          </p:cNvPr>
          <p:cNvSpPr/>
          <p:nvPr/>
        </p:nvSpPr>
        <p:spPr>
          <a:xfrm>
            <a:off x="6437585" y="4148570"/>
            <a:ext cx="543916" cy="4770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444ECB-9447-4CF1-9626-BB70191B5456}"/>
              </a:ext>
            </a:extLst>
          </p:cNvPr>
          <p:cNvSpPr/>
          <p:nvPr/>
        </p:nvSpPr>
        <p:spPr>
          <a:xfrm>
            <a:off x="7481552" y="4057246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281044A-41FD-4D5B-976E-EC0602A90E8E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6981501" y="4387086"/>
            <a:ext cx="50005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A7C3B51-A32B-49C9-A8EC-CD2588EF08DD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7848507" y="4387086"/>
            <a:ext cx="390619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7D01EF6-C041-4BAF-BAF3-F293F9AD4391}"/>
              </a:ext>
            </a:extLst>
          </p:cNvPr>
          <p:cNvSpPr/>
          <p:nvPr/>
        </p:nvSpPr>
        <p:spPr>
          <a:xfrm>
            <a:off x="9249489" y="4057245"/>
            <a:ext cx="366955" cy="659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58D689-F57F-40CE-96EE-1027DE90F271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827892" y="4387085"/>
            <a:ext cx="421596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01C9F23-251F-4C07-A4FE-1F857AF9107E}"/>
              </a:ext>
            </a:extLst>
          </p:cNvPr>
          <p:cNvSpPr/>
          <p:nvPr/>
        </p:nvSpPr>
        <p:spPr>
          <a:xfrm>
            <a:off x="8226340" y="4291182"/>
            <a:ext cx="848309" cy="461665"/>
          </a:xfrm>
          <a:prstGeom prst="rect">
            <a:avLst/>
          </a:prstGeom>
        </p:spPr>
        <p:txBody>
          <a:bodyPr wrap="none" anchor="b" anchorCtr="0">
            <a:spAutoFit/>
          </a:bodyPr>
          <a:lstStyle/>
          <a:p>
            <a:r>
              <a:rPr lang="en-US" sz="2400" dirty="0"/>
              <a:t>. . 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D3BCE7-A72F-4F3C-AD0C-F2379FE03D12}"/>
              </a:ext>
            </a:extLst>
          </p:cNvPr>
          <p:cNvSpPr/>
          <p:nvPr/>
        </p:nvSpPr>
        <p:spPr>
          <a:xfrm>
            <a:off x="519878" y="1974146"/>
            <a:ext cx="447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Same Forward-Backward process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CAFF76-BCB2-48E2-AA5E-5FA1EA27899E}"/>
              </a:ext>
            </a:extLst>
          </p:cNvPr>
          <p:cNvCxnSpPr>
            <a:cxnSpLocks/>
            <a:stCxn id="72" idx="0"/>
            <a:endCxn id="65" idx="2"/>
          </p:cNvCxnSpPr>
          <p:nvPr/>
        </p:nvCxnSpPr>
        <p:spPr>
          <a:xfrm flipH="1" flipV="1">
            <a:off x="3840302" y="3818732"/>
            <a:ext cx="1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DE05073-5EDB-42F2-9DEF-12272807DE72}"/>
              </a:ext>
            </a:extLst>
          </p:cNvPr>
          <p:cNvCxnSpPr>
            <a:cxnSpLocks/>
            <a:stCxn id="78" idx="0"/>
            <a:endCxn id="90" idx="2"/>
          </p:cNvCxnSpPr>
          <p:nvPr/>
        </p:nvCxnSpPr>
        <p:spPr>
          <a:xfrm flipV="1">
            <a:off x="5754058" y="3818732"/>
            <a:ext cx="597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457ADB-E87C-4016-B5DC-A788E339C774}"/>
              </a:ext>
            </a:extLst>
          </p:cNvPr>
          <p:cNvCxnSpPr>
            <a:cxnSpLocks/>
            <a:stCxn id="84" idx="0"/>
            <a:endCxn id="91" idx="2"/>
          </p:cNvCxnSpPr>
          <p:nvPr/>
        </p:nvCxnSpPr>
        <p:spPr>
          <a:xfrm flipV="1">
            <a:off x="7665030" y="3818732"/>
            <a:ext cx="597" cy="23851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9DC13B5-6413-4233-A738-A7D4E9755EB5}"/>
              </a:ext>
            </a:extLst>
          </p:cNvPr>
          <p:cNvSpPr/>
          <p:nvPr/>
        </p:nvSpPr>
        <p:spPr>
          <a:xfrm>
            <a:off x="9228847" y="2614840"/>
            <a:ext cx="411480" cy="411480"/>
          </a:xfrm>
          <a:prstGeom prst="rect">
            <a:avLst/>
          </a:prstGeom>
          <a:solidFill>
            <a:srgbClr val="F7D3B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/>
              <a:t>L</a:t>
            </a:r>
            <a:r>
              <a:rPr lang="en-US" sz="1400" baseline="-25000" dirty="0"/>
              <a:t>t</a:t>
            </a:r>
            <a:endParaRPr lang="en-US" sz="900" baseline="-250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C04B31-F97B-4C12-94FE-BAA40E82CEED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9432965" y="3026321"/>
            <a:ext cx="1622" cy="211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75C6E07-32A0-431A-AD52-D39648D9DDF3}"/>
              </a:ext>
            </a:extLst>
          </p:cNvPr>
          <p:cNvSpPr/>
          <p:nvPr/>
        </p:nvSpPr>
        <p:spPr>
          <a:xfrm>
            <a:off x="3636183" y="2606422"/>
            <a:ext cx="411480" cy="411480"/>
          </a:xfrm>
          <a:prstGeom prst="rect">
            <a:avLst/>
          </a:prstGeom>
          <a:solidFill>
            <a:srgbClr val="F7D3B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/>
              <a:t>L</a:t>
            </a:r>
            <a:r>
              <a:rPr lang="en-US" sz="1400" baseline="-25000" dirty="0"/>
              <a:t>1</a:t>
            </a:r>
            <a:endParaRPr lang="en-US" sz="900" baseline="-250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52A46C8-9234-4C82-A3FC-78E86A85F9AA}"/>
              </a:ext>
            </a:extLst>
          </p:cNvPr>
          <p:cNvCxnSpPr>
            <a:cxnSpLocks/>
            <a:stCxn id="65" idx="0"/>
            <a:endCxn id="51" idx="2"/>
          </p:cNvCxnSpPr>
          <p:nvPr/>
        </p:nvCxnSpPr>
        <p:spPr>
          <a:xfrm flipV="1">
            <a:off x="3840301" y="3017903"/>
            <a:ext cx="1622" cy="2217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3F825E2-3B8A-411F-9DB6-5214B7DB4CF4}"/>
              </a:ext>
            </a:extLst>
          </p:cNvPr>
          <p:cNvSpPr/>
          <p:nvPr/>
        </p:nvSpPr>
        <p:spPr>
          <a:xfrm>
            <a:off x="5555149" y="2606422"/>
            <a:ext cx="411480" cy="411480"/>
          </a:xfrm>
          <a:prstGeom prst="rect">
            <a:avLst/>
          </a:prstGeom>
          <a:solidFill>
            <a:srgbClr val="F7D3B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/>
              <a:t>L</a:t>
            </a:r>
            <a:r>
              <a:rPr lang="en-US" sz="1400" baseline="-25000" dirty="0"/>
              <a:t>2</a:t>
            </a:r>
            <a:endParaRPr lang="en-US" sz="900" baseline="-250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B5DF90-0B83-4F29-B34C-50215F88789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5754655" y="3017903"/>
            <a:ext cx="6235" cy="211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1777591-5068-4661-84E3-6496DD36C3D6}"/>
              </a:ext>
            </a:extLst>
          </p:cNvPr>
          <p:cNvCxnSpPr>
            <a:cxnSpLocks/>
            <a:endCxn id="58" idx="2"/>
          </p:cNvCxnSpPr>
          <p:nvPr/>
        </p:nvCxnSpPr>
        <p:spPr>
          <a:xfrm flipH="1" flipV="1">
            <a:off x="7660806" y="3017903"/>
            <a:ext cx="4821" cy="2119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BAE6CCC-B13A-4535-8067-BBC944B4707A}"/>
              </a:ext>
            </a:extLst>
          </p:cNvPr>
          <p:cNvSpPr/>
          <p:nvPr/>
        </p:nvSpPr>
        <p:spPr>
          <a:xfrm>
            <a:off x="7455065" y="2606422"/>
            <a:ext cx="411480" cy="411480"/>
          </a:xfrm>
          <a:prstGeom prst="rect">
            <a:avLst/>
          </a:prstGeom>
          <a:solidFill>
            <a:srgbClr val="F7D3B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/>
              <a:t>L</a:t>
            </a:r>
            <a:r>
              <a:rPr lang="en-US" sz="1400" baseline="-25000" dirty="0"/>
              <a:t>3</a:t>
            </a:r>
            <a:endParaRPr lang="en-US" sz="900" baseline="-25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F80147-402E-4761-AF2B-B4FEF59E5C0A}"/>
              </a:ext>
            </a:extLst>
          </p:cNvPr>
          <p:cNvSpPr/>
          <p:nvPr/>
        </p:nvSpPr>
        <p:spPr>
          <a:xfrm>
            <a:off x="9250085" y="3248025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EEC845-FC3A-40FE-80EC-8651992C7839}"/>
              </a:ext>
            </a:extLst>
          </p:cNvPr>
          <p:cNvSpPr/>
          <p:nvPr/>
        </p:nvSpPr>
        <p:spPr>
          <a:xfrm>
            <a:off x="3657421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6B527B-CAD4-4B84-8015-D7159945AB96}"/>
              </a:ext>
            </a:extLst>
          </p:cNvPr>
          <p:cNvSpPr/>
          <p:nvPr/>
        </p:nvSpPr>
        <p:spPr>
          <a:xfrm>
            <a:off x="5571774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08ADE3C-2571-47CE-8398-7623B7EF1CE4}"/>
              </a:ext>
            </a:extLst>
          </p:cNvPr>
          <p:cNvSpPr/>
          <p:nvPr/>
        </p:nvSpPr>
        <p:spPr>
          <a:xfrm>
            <a:off x="7482746" y="3239607"/>
            <a:ext cx="365760" cy="579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3908125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838551"/>
          </a:xfrm>
        </p:spPr>
        <p:txBody>
          <a:bodyPr/>
          <a:lstStyle/>
          <a:p>
            <a:pPr algn="ctr"/>
            <a:r>
              <a:rPr lang="en-US" dirty="0"/>
              <a:t>Sequence to Sequence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Many</a:t>
            </a:r>
            <a:r>
              <a:rPr lang="en-US" dirty="0"/>
              <a:t>-to-</a:t>
            </a:r>
            <a:r>
              <a:rPr lang="en-US" dirty="0">
                <a:solidFill>
                  <a:srgbClr val="C00000"/>
                </a:solidFill>
              </a:rPr>
              <a:t>One</a:t>
            </a:r>
            <a:r>
              <a:rPr lang="en-US" dirty="0"/>
              <a:t> + </a:t>
            </a:r>
            <a:r>
              <a:rPr lang="en-US" dirty="0">
                <a:solidFill>
                  <a:srgbClr val="C00000"/>
                </a:solidFill>
              </a:rPr>
              <a:t>One</a:t>
            </a:r>
            <a:r>
              <a:rPr lang="en-US" dirty="0"/>
              <a:t>-to-</a:t>
            </a:r>
            <a:r>
              <a:rPr lang="en-US" dirty="0">
                <a:solidFill>
                  <a:srgbClr val="0000FF"/>
                </a:solidFill>
              </a:rPr>
              <a:t>Many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97634695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086E5D-E673-4D10-93A9-707C89A39B0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Encoder: </a:t>
            </a:r>
            <a:r>
              <a:rPr lang="en-US" dirty="0">
                <a:solidFill>
                  <a:srgbClr val="0000FF"/>
                </a:solidFill>
              </a:rPr>
              <a:t>Many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One</a:t>
            </a:r>
          </a:p>
          <a:p>
            <a:pPr lvl="1"/>
            <a:r>
              <a:rPr lang="en-US" dirty="0"/>
              <a:t>Encode input sequence in a single vector</a:t>
            </a:r>
          </a:p>
          <a:p>
            <a:pPr lvl="1"/>
            <a:r>
              <a:rPr lang="en-US" dirty="0"/>
              <a:t>Build up the information</a:t>
            </a:r>
          </a:p>
          <a:p>
            <a:r>
              <a:rPr lang="en-US" dirty="0"/>
              <a:t>Decoder: </a:t>
            </a:r>
            <a:r>
              <a:rPr lang="en-US" dirty="0">
                <a:solidFill>
                  <a:srgbClr val="C00000"/>
                </a:solidFill>
              </a:rPr>
              <a:t>One</a:t>
            </a:r>
            <a:r>
              <a:rPr lang="en-US" dirty="0"/>
              <a:t> to </a:t>
            </a:r>
            <a:r>
              <a:rPr lang="en-US" dirty="0">
                <a:solidFill>
                  <a:srgbClr val="0000FF"/>
                </a:solidFill>
              </a:rPr>
              <a:t>Many</a:t>
            </a:r>
          </a:p>
          <a:p>
            <a:pPr lvl="1"/>
            <a:r>
              <a:rPr lang="en-US" dirty="0"/>
              <a:t>Decode vector into sequence</a:t>
            </a:r>
          </a:p>
          <a:p>
            <a:pPr lvl="1"/>
            <a:r>
              <a:rPr lang="en-US" dirty="0"/>
              <a:t>Rollback the information</a:t>
            </a:r>
          </a:p>
          <a:p>
            <a:r>
              <a:rPr lang="en-US" dirty="0"/>
              <a:t>Example: Machine Translation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Seq-to-Seq = Encoder-Decoder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5897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36BD17E-80D9-4D2F-8C5B-62587197B531}"/>
              </a:ext>
            </a:extLst>
          </p:cNvPr>
          <p:cNvGrpSpPr/>
          <p:nvPr/>
        </p:nvGrpSpPr>
        <p:grpSpPr>
          <a:xfrm>
            <a:off x="6062762" y="3817155"/>
            <a:ext cx="517814" cy="543700"/>
            <a:chOff x="4538762" y="3817155"/>
            <a:chExt cx="517814" cy="54370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102EC3E-660E-454D-8E7D-52E1DF2894CB}"/>
                </a:ext>
              </a:extLst>
            </p:cNvPr>
            <p:cNvSpPr/>
            <p:nvPr/>
          </p:nvSpPr>
          <p:spPr>
            <a:xfrm>
              <a:off x="4754136" y="3817155"/>
              <a:ext cx="302440" cy="54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r>
                <a:rPr lang="en-US" baseline="-250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t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5C8ACB62-B4B7-47C4-8BEC-B2851F3C3A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762" y="4089005"/>
              <a:ext cx="182880" cy="1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313F063-64F7-4479-ACF4-2BFBB54FA123}"/>
              </a:ext>
            </a:extLst>
          </p:cNvPr>
          <p:cNvGrpSpPr/>
          <p:nvPr/>
        </p:nvGrpSpPr>
        <p:grpSpPr>
          <a:xfrm>
            <a:off x="907052" y="3752910"/>
            <a:ext cx="5321888" cy="1635301"/>
            <a:chOff x="366311" y="3817155"/>
            <a:chExt cx="4320044" cy="1327456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A16AC2D-1F30-4EB6-9642-E93645447934}"/>
                </a:ext>
              </a:extLst>
            </p:cNvPr>
            <p:cNvCxnSpPr>
              <a:cxnSpLocks/>
              <a:stCxn id="62" idx="3"/>
              <a:endCxn id="75" idx="1"/>
            </p:cNvCxnSpPr>
            <p:nvPr/>
          </p:nvCxnSpPr>
          <p:spPr>
            <a:xfrm>
              <a:off x="668751" y="4089005"/>
              <a:ext cx="137372" cy="1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36A6DB-7BA0-4CAE-BA95-B4CED23A007B}"/>
                </a:ext>
              </a:extLst>
            </p:cNvPr>
            <p:cNvSpPr/>
            <p:nvPr/>
          </p:nvSpPr>
          <p:spPr>
            <a:xfrm>
              <a:off x="366311" y="3817155"/>
              <a:ext cx="302440" cy="54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A7A1EC-24E8-4078-BB69-48CCF7A541E7}"/>
                </a:ext>
              </a:extLst>
            </p:cNvPr>
            <p:cNvSpPr/>
            <p:nvPr/>
          </p:nvSpPr>
          <p:spPr>
            <a:xfrm>
              <a:off x="879539" y="4682778"/>
              <a:ext cx="301455" cy="4618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DEA019B-918E-45E8-9423-91D75F03ABD6}"/>
                </a:ext>
              </a:extLst>
            </p:cNvPr>
            <p:cNvSpPr/>
            <p:nvPr/>
          </p:nvSpPr>
          <p:spPr>
            <a:xfrm>
              <a:off x="806123" y="3892424"/>
              <a:ext cx="448289" cy="3931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W1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C202A34-3319-4DF1-AFCE-8B1EF29CD59B}"/>
                </a:ext>
              </a:extLst>
            </p:cNvPr>
            <p:cNvCxnSpPr>
              <a:cxnSpLocks/>
              <a:stCxn id="63" idx="0"/>
              <a:endCxn id="75" idx="2"/>
            </p:cNvCxnSpPr>
            <p:nvPr/>
          </p:nvCxnSpPr>
          <p:spPr>
            <a:xfrm flipV="1">
              <a:off x="1030267" y="4285588"/>
              <a:ext cx="1" cy="39719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BD8137-E84C-4F05-A374-2A0146519361}"/>
                </a:ext>
              </a:extLst>
            </p:cNvPr>
            <p:cNvSpPr/>
            <p:nvPr/>
          </p:nvSpPr>
          <p:spPr>
            <a:xfrm>
              <a:off x="1460143" y="3817156"/>
              <a:ext cx="302440" cy="54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0EC3DAF-6397-4161-97A9-03F07B02E3A2}"/>
                </a:ext>
              </a:extLst>
            </p:cNvPr>
            <p:cNvCxnSpPr>
              <a:cxnSpLocks/>
              <a:stCxn id="75" idx="3"/>
              <a:endCxn id="81" idx="1"/>
            </p:cNvCxnSpPr>
            <p:nvPr/>
          </p:nvCxnSpPr>
          <p:spPr>
            <a:xfrm>
              <a:off x="1254412" y="4089006"/>
              <a:ext cx="205731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36DE428-97FA-4620-A7A4-D87167142E5C}"/>
                </a:ext>
              </a:extLst>
            </p:cNvPr>
            <p:cNvCxnSpPr>
              <a:cxnSpLocks/>
              <a:stCxn id="81" idx="3"/>
              <a:endCxn id="94" idx="1"/>
            </p:cNvCxnSpPr>
            <p:nvPr/>
          </p:nvCxnSpPr>
          <p:spPr>
            <a:xfrm>
              <a:off x="1762582" y="4089006"/>
              <a:ext cx="171067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1551D1B-132A-4668-B876-317F6AA5733F}"/>
                </a:ext>
              </a:extLst>
            </p:cNvPr>
            <p:cNvSpPr/>
            <p:nvPr/>
          </p:nvSpPr>
          <p:spPr>
            <a:xfrm>
              <a:off x="2007066" y="4682778"/>
              <a:ext cx="301455" cy="4618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08BA70-B5D2-4D80-BE31-59A74F39EB89}"/>
                </a:ext>
              </a:extLst>
            </p:cNvPr>
            <p:cNvSpPr/>
            <p:nvPr/>
          </p:nvSpPr>
          <p:spPr>
            <a:xfrm>
              <a:off x="1933650" y="3892424"/>
              <a:ext cx="448289" cy="3931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W1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E022A58-5B76-4C67-A017-3467059C66F9}"/>
                </a:ext>
              </a:extLst>
            </p:cNvPr>
            <p:cNvCxnSpPr>
              <a:cxnSpLocks/>
              <a:stCxn id="93" idx="0"/>
              <a:endCxn id="94" idx="2"/>
            </p:cNvCxnSpPr>
            <p:nvPr/>
          </p:nvCxnSpPr>
          <p:spPr>
            <a:xfrm flipV="1">
              <a:off x="2157794" y="4285588"/>
              <a:ext cx="1" cy="39719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B614495-5CC9-43E7-B7A4-B894D087F92B}"/>
                </a:ext>
              </a:extLst>
            </p:cNvPr>
            <p:cNvSpPr/>
            <p:nvPr/>
          </p:nvSpPr>
          <p:spPr>
            <a:xfrm>
              <a:off x="2574263" y="3817156"/>
              <a:ext cx="302440" cy="54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47F614D-5D74-4E47-9E21-10549E7B18B8}"/>
                </a:ext>
              </a:extLst>
            </p:cNvPr>
            <p:cNvCxnSpPr>
              <a:cxnSpLocks/>
              <a:stCxn id="94" idx="3"/>
              <a:endCxn id="96" idx="1"/>
            </p:cNvCxnSpPr>
            <p:nvPr/>
          </p:nvCxnSpPr>
          <p:spPr>
            <a:xfrm>
              <a:off x="2381938" y="4089006"/>
              <a:ext cx="192324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52E2FB0-6210-4FA0-B53C-8EE2288A5C44}"/>
                </a:ext>
              </a:extLst>
            </p:cNvPr>
            <p:cNvCxnSpPr>
              <a:cxnSpLocks/>
              <a:stCxn id="96" idx="3"/>
              <a:endCxn id="100" idx="1"/>
            </p:cNvCxnSpPr>
            <p:nvPr/>
          </p:nvCxnSpPr>
          <p:spPr>
            <a:xfrm>
              <a:off x="2876702" y="4089006"/>
              <a:ext cx="176624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4DE1812-BEDF-4EE3-845F-2B2FEF7A96F5}"/>
                </a:ext>
              </a:extLst>
            </p:cNvPr>
            <p:cNvSpPr/>
            <p:nvPr/>
          </p:nvSpPr>
          <p:spPr>
            <a:xfrm>
              <a:off x="3126742" y="4682778"/>
              <a:ext cx="301455" cy="4618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F9CCF1-F688-41BC-8C1D-CD275408CEBE}"/>
                </a:ext>
              </a:extLst>
            </p:cNvPr>
            <p:cNvSpPr/>
            <p:nvPr/>
          </p:nvSpPr>
          <p:spPr>
            <a:xfrm>
              <a:off x="3053326" y="3892424"/>
              <a:ext cx="448289" cy="3931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W1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2908B68-9BA9-4732-80C7-F14707F8AA41}"/>
                </a:ext>
              </a:extLst>
            </p:cNvPr>
            <p:cNvCxnSpPr>
              <a:cxnSpLocks/>
              <a:stCxn id="99" idx="0"/>
              <a:endCxn id="100" idx="2"/>
            </p:cNvCxnSpPr>
            <p:nvPr/>
          </p:nvCxnSpPr>
          <p:spPr>
            <a:xfrm flipV="1">
              <a:off x="3277470" y="4285588"/>
              <a:ext cx="1" cy="39719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270538A-D90F-4D2A-8690-57575737F098}"/>
                </a:ext>
              </a:extLst>
            </p:cNvPr>
            <p:cNvSpPr/>
            <p:nvPr/>
          </p:nvSpPr>
          <p:spPr>
            <a:xfrm>
              <a:off x="3701789" y="3817156"/>
              <a:ext cx="302440" cy="543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FC85489-1D50-43F9-B727-3ED6FE2657E9}"/>
                </a:ext>
              </a:extLst>
            </p:cNvPr>
            <p:cNvCxnSpPr>
              <a:cxnSpLocks/>
              <a:stCxn id="100" idx="3"/>
              <a:endCxn id="102" idx="1"/>
            </p:cNvCxnSpPr>
            <p:nvPr/>
          </p:nvCxnSpPr>
          <p:spPr>
            <a:xfrm>
              <a:off x="3501615" y="4089006"/>
              <a:ext cx="200174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B9026BF-57BA-4C17-BB90-5F4FA68E3845}"/>
                </a:ext>
              </a:extLst>
            </p:cNvPr>
            <p:cNvCxnSpPr>
              <a:cxnSpLocks/>
              <a:stCxn id="102" idx="3"/>
            </p:cNvCxnSpPr>
            <p:nvPr/>
          </p:nvCxnSpPr>
          <p:spPr>
            <a:xfrm>
              <a:off x="4004229" y="4089006"/>
              <a:ext cx="182880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BA8D7B0-8794-4DAD-8EDE-DDCD8B0FD065}"/>
                </a:ext>
              </a:extLst>
            </p:cNvPr>
            <p:cNvSpPr/>
            <p:nvPr/>
          </p:nvSpPr>
          <p:spPr>
            <a:xfrm>
              <a:off x="4091429" y="3995018"/>
              <a:ext cx="594926" cy="324789"/>
            </a:xfrm>
            <a:prstGeom prst="rect">
              <a:avLst/>
            </a:prstGeom>
          </p:spPr>
          <p:txBody>
            <a:bodyPr wrap="none" anchor="b" anchorCtr="0">
              <a:spAutoFit/>
            </a:bodyPr>
            <a:lstStyle/>
            <a:p>
              <a:r>
                <a:rPr lang="en-US" sz="2000" dirty="0"/>
                <a:t>. . . </a:t>
              </a:r>
            </a:p>
          </p:txBody>
        </p:sp>
      </p:grpSp>
      <p:cxnSp>
        <p:nvCxnSpPr>
          <p:cNvPr id="108" name="Straight Arrow Connector 110">
            <a:extLst>
              <a:ext uri="{FF2B5EF4-FFF2-40B4-BE49-F238E27FC236}">
                <a16:creationId xmlns:a16="http://schemas.microsoft.com/office/drawing/2014/main" id="{A668EEE4-2E45-43F8-82C3-A29C329BA2D1}"/>
              </a:ext>
            </a:extLst>
          </p:cNvPr>
          <p:cNvCxnSpPr>
            <a:cxnSpLocks/>
            <a:stCxn id="113" idx="1"/>
          </p:cNvCxnSpPr>
          <p:nvPr/>
        </p:nvCxnSpPr>
        <p:spPr>
          <a:xfrm rot="10800000">
            <a:off x="1881972" y="4339835"/>
            <a:ext cx="1761716" cy="1647790"/>
          </a:xfrm>
          <a:prstGeom prst="curvedConnector2">
            <a:avLst/>
          </a:prstGeom>
          <a:ln w="19050">
            <a:solidFill>
              <a:schemeClr val="bg2">
                <a:lumMod val="2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Arrow Connector 47">
            <a:extLst>
              <a:ext uri="{FF2B5EF4-FFF2-40B4-BE49-F238E27FC236}">
                <a16:creationId xmlns:a16="http://schemas.microsoft.com/office/drawing/2014/main" id="{A4523FDE-7184-4A3C-BA98-3572FB2570B3}"/>
              </a:ext>
            </a:extLst>
          </p:cNvPr>
          <p:cNvCxnSpPr>
            <a:cxnSpLocks/>
            <a:stCxn id="112" idx="3"/>
          </p:cNvCxnSpPr>
          <p:nvPr/>
        </p:nvCxnSpPr>
        <p:spPr>
          <a:xfrm flipV="1">
            <a:off x="4146642" y="4333561"/>
            <a:ext cx="575694" cy="1579911"/>
          </a:xfrm>
          <a:prstGeom prst="curvedConnector2">
            <a:avLst/>
          </a:prstGeom>
          <a:ln w="19050">
            <a:solidFill>
              <a:schemeClr val="bg2">
                <a:lumMod val="2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Arrow Connector 47">
            <a:extLst>
              <a:ext uri="{FF2B5EF4-FFF2-40B4-BE49-F238E27FC236}">
                <a16:creationId xmlns:a16="http://schemas.microsoft.com/office/drawing/2014/main" id="{18DF1A61-6087-4E92-8AEB-65F403A6D39A}"/>
              </a:ext>
            </a:extLst>
          </p:cNvPr>
          <p:cNvCxnSpPr>
            <a:cxnSpLocks/>
            <a:stCxn id="113" idx="3"/>
          </p:cNvCxnSpPr>
          <p:nvPr/>
        </p:nvCxnSpPr>
        <p:spPr>
          <a:xfrm flipV="1">
            <a:off x="4075434" y="4305931"/>
            <a:ext cx="1798040" cy="1681694"/>
          </a:xfrm>
          <a:prstGeom prst="curvedConnector2">
            <a:avLst/>
          </a:prstGeom>
          <a:ln w="19050">
            <a:solidFill>
              <a:schemeClr val="bg2">
                <a:lumMod val="2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Arrow Connector 47">
            <a:extLst>
              <a:ext uri="{FF2B5EF4-FFF2-40B4-BE49-F238E27FC236}">
                <a16:creationId xmlns:a16="http://schemas.microsoft.com/office/drawing/2014/main" id="{71844CEA-B22C-43BB-9CCD-28B4CABE225E}"/>
              </a:ext>
            </a:extLst>
          </p:cNvPr>
          <p:cNvCxnSpPr>
            <a:cxnSpLocks/>
            <a:stCxn id="112" idx="1"/>
          </p:cNvCxnSpPr>
          <p:nvPr/>
        </p:nvCxnSpPr>
        <p:spPr>
          <a:xfrm rot="10800000">
            <a:off x="3303260" y="4326650"/>
            <a:ext cx="411637" cy="1586823"/>
          </a:xfrm>
          <a:prstGeom prst="curvedConnector2">
            <a:avLst/>
          </a:prstGeom>
          <a:ln w="19050">
            <a:solidFill>
              <a:schemeClr val="bg2">
                <a:lumMod val="2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6C655E-1707-4D50-BB06-1FF5597E8E99}"/>
              </a:ext>
            </a:extLst>
          </p:cNvPr>
          <p:cNvGrpSpPr/>
          <p:nvPr/>
        </p:nvGrpSpPr>
        <p:grpSpPr>
          <a:xfrm>
            <a:off x="3643688" y="5704981"/>
            <a:ext cx="502954" cy="491134"/>
            <a:chOff x="2480181" y="5382419"/>
            <a:chExt cx="351174" cy="355064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B399B47-0681-43E5-A272-5755C23E3514}"/>
                </a:ext>
              </a:extLst>
            </p:cNvPr>
            <p:cNvSpPr/>
            <p:nvPr/>
          </p:nvSpPr>
          <p:spPr>
            <a:xfrm>
              <a:off x="2529900" y="5382419"/>
              <a:ext cx="301455" cy="301455"/>
            </a:xfrm>
            <a:prstGeom prst="rect">
              <a:avLst/>
            </a:prstGeom>
            <a:solidFill>
              <a:srgbClr val="FFC9DE"/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9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2DB2754-7F0A-4732-8A14-702497BF6948}"/>
                </a:ext>
              </a:extLst>
            </p:cNvPr>
            <p:cNvSpPr/>
            <p:nvPr/>
          </p:nvSpPr>
          <p:spPr>
            <a:xfrm>
              <a:off x="2480181" y="5436028"/>
              <a:ext cx="301455" cy="30145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r>
                <a:rPr lang="en-US" sz="1400" baseline="-2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76DC274-65D0-4C05-A68B-F5377F77821A}"/>
              </a:ext>
            </a:extLst>
          </p:cNvPr>
          <p:cNvGrpSpPr/>
          <p:nvPr/>
        </p:nvGrpSpPr>
        <p:grpSpPr>
          <a:xfrm>
            <a:off x="6829650" y="2676222"/>
            <a:ext cx="4758565" cy="1757122"/>
            <a:chOff x="5056576" y="2934512"/>
            <a:chExt cx="3862766" cy="1426344"/>
          </a:xfrm>
        </p:grpSpPr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918EF79-58F1-43B6-9462-BE78D74FAB85}"/>
                </a:ext>
              </a:extLst>
            </p:cNvPr>
            <p:cNvCxnSpPr>
              <a:cxnSpLocks/>
            </p:cNvCxnSpPr>
            <p:nvPr/>
          </p:nvCxnSpPr>
          <p:spPr>
            <a:xfrm>
              <a:off x="5056576" y="4092699"/>
              <a:ext cx="364336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D1B33B1-60F0-4631-9049-C0F736659068}"/>
                </a:ext>
              </a:extLst>
            </p:cNvPr>
            <p:cNvSpPr/>
            <p:nvPr/>
          </p:nvSpPr>
          <p:spPr>
            <a:xfrm>
              <a:off x="5496167" y="3892424"/>
              <a:ext cx="448289" cy="39316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W2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482A7E5-BFED-44D5-8A3D-92F11A8DA588}"/>
                </a:ext>
              </a:extLst>
            </p:cNvPr>
            <p:cNvSpPr/>
            <p:nvPr/>
          </p:nvSpPr>
          <p:spPr>
            <a:xfrm>
              <a:off x="6141215" y="3817156"/>
              <a:ext cx="302440" cy="5437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1B867870-0356-4671-AAE5-A19BB7E9D681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5944456" y="4089006"/>
              <a:ext cx="196759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936A7BC-F32C-48A8-A99D-49470CC198DD}"/>
                </a:ext>
              </a:extLst>
            </p:cNvPr>
            <p:cNvCxnSpPr>
              <a:cxnSpLocks/>
              <a:stCxn id="125" idx="3"/>
              <a:endCxn id="128" idx="1"/>
            </p:cNvCxnSpPr>
            <p:nvPr/>
          </p:nvCxnSpPr>
          <p:spPr>
            <a:xfrm>
              <a:off x="6443655" y="4089006"/>
              <a:ext cx="172188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0E7125B-A963-4B44-8A32-66596959E3EB}"/>
                </a:ext>
              </a:extLst>
            </p:cNvPr>
            <p:cNvSpPr/>
            <p:nvPr/>
          </p:nvSpPr>
          <p:spPr>
            <a:xfrm>
              <a:off x="6615843" y="3892424"/>
              <a:ext cx="448289" cy="39316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W2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667FD42-3448-4515-9BBC-E7265066EEA7}"/>
                </a:ext>
              </a:extLst>
            </p:cNvPr>
            <p:cNvSpPr/>
            <p:nvPr/>
          </p:nvSpPr>
          <p:spPr>
            <a:xfrm>
              <a:off x="7268741" y="3817156"/>
              <a:ext cx="302440" cy="5437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D777C0CC-07C9-42BD-91EE-66FDBC1250C6}"/>
                </a:ext>
              </a:extLst>
            </p:cNvPr>
            <p:cNvCxnSpPr>
              <a:cxnSpLocks/>
              <a:stCxn id="128" idx="3"/>
              <a:endCxn id="129" idx="1"/>
            </p:cNvCxnSpPr>
            <p:nvPr/>
          </p:nvCxnSpPr>
          <p:spPr>
            <a:xfrm>
              <a:off x="7064132" y="4089006"/>
              <a:ext cx="204609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D4DE0AAE-1B9C-45C5-A8B8-2813C086D086}"/>
                </a:ext>
              </a:extLst>
            </p:cNvPr>
            <p:cNvCxnSpPr>
              <a:cxnSpLocks/>
              <a:stCxn id="129" idx="3"/>
              <a:endCxn id="140" idx="1"/>
            </p:cNvCxnSpPr>
            <p:nvPr/>
          </p:nvCxnSpPr>
          <p:spPr>
            <a:xfrm>
              <a:off x="7571181" y="4089006"/>
              <a:ext cx="174561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77DCEE8-2281-44FF-83E0-6778A79FD11D}"/>
                </a:ext>
              </a:extLst>
            </p:cNvPr>
            <p:cNvSpPr/>
            <p:nvPr/>
          </p:nvSpPr>
          <p:spPr>
            <a:xfrm>
              <a:off x="8324416" y="4021446"/>
              <a:ext cx="594926" cy="324789"/>
            </a:xfrm>
            <a:prstGeom prst="rect">
              <a:avLst/>
            </a:prstGeom>
          </p:spPr>
          <p:txBody>
            <a:bodyPr wrap="none" anchor="b" anchorCtr="0">
              <a:spAutoFit/>
            </a:bodyPr>
            <a:lstStyle/>
            <a:p>
              <a:r>
                <a:rPr lang="en-US" sz="2000" dirty="0"/>
                <a:t>. . . 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8E85333-50CE-436F-B4AB-E17430AD11BD}"/>
                </a:ext>
              </a:extLst>
            </p:cNvPr>
            <p:cNvSpPr/>
            <p:nvPr/>
          </p:nvSpPr>
          <p:spPr>
            <a:xfrm>
              <a:off x="6141708" y="2934512"/>
              <a:ext cx="301455" cy="5470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8F573E1-2A84-472B-B313-BB64E34BE9C4}"/>
                </a:ext>
              </a:extLst>
            </p:cNvPr>
            <p:cNvSpPr/>
            <p:nvPr/>
          </p:nvSpPr>
          <p:spPr>
            <a:xfrm>
              <a:off x="7269234" y="2934512"/>
              <a:ext cx="301455" cy="5470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5B061FC-D668-4AD4-AA9B-95DCDD4551CE}"/>
                </a:ext>
              </a:extLst>
            </p:cNvPr>
            <p:cNvCxnSpPr>
              <a:cxnSpLocks/>
              <a:stCxn id="125" idx="0"/>
              <a:endCxn id="135" idx="2"/>
            </p:cNvCxnSpPr>
            <p:nvPr/>
          </p:nvCxnSpPr>
          <p:spPr>
            <a:xfrm flipV="1">
              <a:off x="6292435" y="3481579"/>
              <a:ext cx="1" cy="335577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2EC5194A-B55C-443A-8873-B17C57A53DBE}"/>
                </a:ext>
              </a:extLst>
            </p:cNvPr>
            <p:cNvCxnSpPr>
              <a:cxnSpLocks/>
              <a:stCxn id="129" idx="0"/>
              <a:endCxn id="136" idx="2"/>
            </p:cNvCxnSpPr>
            <p:nvPr/>
          </p:nvCxnSpPr>
          <p:spPr>
            <a:xfrm flipV="1">
              <a:off x="7419961" y="3481579"/>
              <a:ext cx="1" cy="335577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604BE75-F0CB-43B2-84BB-6006848D8CAD}"/>
                </a:ext>
              </a:extLst>
            </p:cNvPr>
            <p:cNvSpPr/>
            <p:nvPr/>
          </p:nvSpPr>
          <p:spPr>
            <a:xfrm>
              <a:off x="7745742" y="3892424"/>
              <a:ext cx="448289" cy="39316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</a:t>
              </a:r>
              <a:r>
                <a:rPr lang="en-US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W2</a:t>
              </a:r>
              <a:endParaRPr lang="en-US" sz="105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2CB888BD-E102-460D-B463-D03B2C9C330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031" y="4105917"/>
              <a:ext cx="174561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3" name="Straight Arrow Connector 110">
            <a:extLst>
              <a:ext uri="{FF2B5EF4-FFF2-40B4-BE49-F238E27FC236}">
                <a16:creationId xmlns:a16="http://schemas.microsoft.com/office/drawing/2014/main" id="{CDB7D452-6725-42E1-B44E-84F78168896D}"/>
              </a:ext>
            </a:extLst>
          </p:cNvPr>
          <p:cNvCxnSpPr>
            <a:cxnSpLocks/>
            <a:stCxn id="146" idx="1"/>
            <a:endCxn id="124" idx="2"/>
          </p:cNvCxnSpPr>
          <p:nvPr/>
        </p:nvCxnSpPr>
        <p:spPr>
          <a:xfrm rot="10800000">
            <a:off x="7647311" y="4340622"/>
            <a:ext cx="1094265" cy="1229651"/>
          </a:xfrm>
          <a:prstGeom prst="curvedConnector2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47">
            <a:extLst>
              <a:ext uri="{FF2B5EF4-FFF2-40B4-BE49-F238E27FC236}">
                <a16:creationId xmlns:a16="http://schemas.microsoft.com/office/drawing/2014/main" id="{38D61311-19D8-41D4-A746-7835710F687C}"/>
              </a:ext>
            </a:extLst>
          </p:cNvPr>
          <p:cNvCxnSpPr>
            <a:cxnSpLocks/>
            <a:stCxn id="146" idx="3"/>
            <a:endCxn id="140" idx="2"/>
          </p:cNvCxnSpPr>
          <p:nvPr/>
        </p:nvCxnSpPr>
        <p:spPr>
          <a:xfrm flipV="1">
            <a:off x="9189771" y="4340621"/>
            <a:ext cx="1228804" cy="1229651"/>
          </a:xfrm>
          <a:prstGeom prst="curvedConnector2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47">
            <a:extLst>
              <a:ext uri="{FF2B5EF4-FFF2-40B4-BE49-F238E27FC236}">
                <a16:creationId xmlns:a16="http://schemas.microsoft.com/office/drawing/2014/main" id="{29540B30-7607-46E6-977B-4AC76340A47A}"/>
              </a:ext>
            </a:extLst>
          </p:cNvPr>
          <p:cNvCxnSpPr>
            <a:cxnSpLocks/>
            <a:stCxn id="142" idx="0"/>
            <a:endCxn id="128" idx="2"/>
          </p:cNvCxnSpPr>
          <p:nvPr/>
        </p:nvCxnSpPr>
        <p:spPr>
          <a:xfrm flipH="1" flipV="1">
            <a:off x="9026646" y="4340621"/>
            <a:ext cx="12948" cy="95195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C95D30F-02F6-439C-A059-61DB75176D3B}"/>
              </a:ext>
            </a:extLst>
          </p:cNvPr>
          <p:cNvGrpSpPr/>
          <p:nvPr/>
        </p:nvGrpSpPr>
        <p:grpSpPr>
          <a:xfrm>
            <a:off x="8741575" y="5292572"/>
            <a:ext cx="522117" cy="482543"/>
            <a:chOff x="6631352" y="5317246"/>
            <a:chExt cx="351174" cy="355064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5EB8052-D102-48DA-BAA6-CFEC026CD8A7}"/>
                </a:ext>
              </a:extLst>
            </p:cNvPr>
            <p:cNvSpPr/>
            <p:nvPr/>
          </p:nvSpPr>
          <p:spPr>
            <a:xfrm>
              <a:off x="6681071" y="5317246"/>
              <a:ext cx="301455" cy="3014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9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F910A23-6CCC-4CDD-868F-0B87D32DD141}"/>
                </a:ext>
              </a:extLst>
            </p:cNvPr>
            <p:cNvSpPr/>
            <p:nvPr/>
          </p:nvSpPr>
          <p:spPr>
            <a:xfrm>
              <a:off x="6631352" y="5370855"/>
              <a:ext cx="301455" cy="3014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r>
                <a:rPr lang="en-US" sz="1400" baseline="-2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3132105-54F1-4C0E-8902-B94BEE533774}"/>
              </a:ext>
            </a:extLst>
          </p:cNvPr>
          <p:cNvSpPr/>
          <p:nvPr/>
        </p:nvSpPr>
        <p:spPr>
          <a:xfrm>
            <a:off x="1176401" y="2098354"/>
            <a:ext cx="40493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Many to One</a:t>
            </a:r>
            <a:r>
              <a:rPr lang="en-US" sz="2000" dirty="0"/>
              <a:t>:</a:t>
            </a:r>
          </a:p>
          <a:p>
            <a:r>
              <a:rPr lang="en-US" sz="2000" dirty="0"/>
              <a:t>Encode input sequence in a single vector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D1AE327-F329-40AF-A3EA-139FC223EA75}"/>
              </a:ext>
            </a:extLst>
          </p:cNvPr>
          <p:cNvSpPr/>
          <p:nvPr/>
        </p:nvSpPr>
        <p:spPr>
          <a:xfrm>
            <a:off x="6102720" y="1946257"/>
            <a:ext cx="5052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One to Many</a:t>
            </a:r>
            <a:r>
              <a:rPr lang="en-US" sz="2000" dirty="0"/>
              <a:t>:</a:t>
            </a:r>
          </a:p>
          <a:p>
            <a:r>
              <a:rPr lang="en-US" sz="2000" dirty="0"/>
              <a:t>Decode vector into sequence</a:t>
            </a:r>
          </a:p>
        </p:txBody>
      </p:sp>
    </p:spTree>
    <p:extLst>
      <p:ext uri="{BB962C8B-B14F-4D97-AF65-F5344CB8AC3E}">
        <p14:creationId xmlns:p14="http://schemas.microsoft.com/office/powerpoint/2010/main" val="2975186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838551"/>
          </a:xfrm>
        </p:spPr>
        <p:txBody>
          <a:bodyPr/>
          <a:lstStyle/>
          <a:p>
            <a:pPr algn="ctr"/>
            <a:r>
              <a:rPr lang="en-US" dirty="0"/>
              <a:t>Character-level Language Model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45275916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AE317B-83D9-428E-B654-BF3B7C01793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Understand and Produce Natural Language</a:t>
            </a:r>
          </a:p>
          <a:p>
            <a:pPr lvl="1"/>
            <a:r>
              <a:rPr lang="en-US" dirty="0"/>
              <a:t>Predict next word/character based on previous input sequence</a:t>
            </a:r>
          </a:p>
          <a:p>
            <a:pPr lvl="1"/>
            <a:r>
              <a:rPr lang="en-US" dirty="0"/>
              <a:t>Can be in Word-level or Character-level</a:t>
            </a:r>
          </a:p>
          <a:p>
            <a:pPr lvl="1"/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Build an RNN that can write word: </a:t>
            </a:r>
            <a:r>
              <a:rPr lang="id-ID" dirty="0">
                <a:solidFill>
                  <a:srgbClr val="0000FF"/>
                </a:solidFill>
                <a:latin typeface="Lucida Console" panose="020B0609040504020204" pitchFamily="49" charset="0"/>
              </a:rPr>
              <a:t>h-e-l-l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-o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Modelling Problem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950745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AE317B-83D9-428E-B654-BF3B7C01793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Goal: Build an RNN that can write word: </a:t>
            </a:r>
            <a:r>
              <a:rPr lang="id-ID" dirty="0">
                <a:solidFill>
                  <a:srgbClr val="0000FF"/>
                </a:solidFill>
                <a:latin typeface="Lucida Console" panose="020B0609040504020204" pitchFamily="49" charset="0"/>
              </a:rPr>
              <a:t>h-e-l-l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-o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Vocabulary: </a:t>
            </a:r>
            <a:r>
              <a:rPr lang="id-ID" dirty="0">
                <a:solidFill>
                  <a:srgbClr val="C00000"/>
                </a:solidFill>
                <a:latin typeface="Lucida Console" panose="020B0609040504020204" pitchFamily="49" charset="0"/>
              </a:rPr>
              <a:t>[h, e, l, o]</a:t>
            </a:r>
          </a:p>
          <a:p>
            <a:pPr lvl="1"/>
            <a:r>
              <a:rPr lang="en-US" sz="2400" dirty="0"/>
              <a:t>Convert (encode) into one-hot vector (dense vector)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Modelling Setup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20C3E5-6B7E-4310-AD4C-7C916A66A586}"/>
              </a:ext>
            </a:extLst>
          </p:cNvPr>
          <p:cNvSpPr/>
          <p:nvPr/>
        </p:nvSpPr>
        <p:spPr>
          <a:xfrm>
            <a:off x="2135108" y="5106890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"h"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C2E1B-BA0C-4675-B247-B5BDCF4B63E1}"/>
              </a:ext>
            </a:extLst>
          </p:cNvPr>
          <p:cNvSpPr/>
          <p:nvPr/>
        </p:nvSpPr>
        <p:spPr>
          <a:xfrm>
            <a:off x="2775423" y="5106890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"e"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7A4EE9-4F51-4323-A8FE-127DE20D627E}"/>
              </a:ext>
            </a:extLst>
          </p:cNvPr>
          <p:cNvSpPr/>
          <p:nvPr/>
        </p:nvSpPr>
        <p:spPr>
          <a:xfrm>
            <a:off x="3453281" y="510689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"l"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8EEC7C-1835-46EA-9043-B26CFFEDB608}"/>
              </a:ext>
            </a:extLst>
          </p:cNvPr>
          <p:cNvSpPr/>
          <p:nvPr/>
        </p:nvSpPr>
        <p:spPr>
          <a:xfrm>
            <a:off x="4040270" y="5106890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"o"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872303-505E-40C4-B12D-C413739DA426}"/>
              </a:ext>
            </a:extLst>
          </p:cNvPr>
          <p:cNvGrpSpPr/>
          <p:nvPr/>
        </p:nvGrpSpPr>
        <p:grpSpPr>
          <a:xfrm>
            <a:off x="2131856" y="3942025"/>
            <a:ext cx="548640" cy="1225186"/>
            <a:chOff x="4485233" y="4959748"/>
            <a:chExt cx="548640" cy="107721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2E8C71-1E4A-42A2-938F-54319D4CBDDC}"/>
                </a:ext>
              </a:extLst>
            </p:cNvPr>
            <p:cNvSpPr/>
            <p:nvPr/>
          </p:nvSpPr>
          <p:spPr>
            <a:xfrm>
              <a:off x="4485233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9CB113-61AE-4CD3-BD5B-4EBC1F480411}"/>
                </a:ext>
              </a:extLst>
            </p:cNvPr>
            <p:cNvSpPr/>
            <p:nvPr/>
          </p:nvSpPr>
          <p:spPr>
            <a:xfrm>
              <a:off x="4594283" y="4959748"/>
              <a:ext cx="314510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600" dirty="0"/>
                <a:t>1</a:t>
              </a:r>
            </a:p>
            <a:p>
              <a:pPr algn="r"/>
              <a:r>
                <a:rPr lang="en-US" sz="1600" dirty="0"/>
                <a:t>0</a:t>
              </a:r>
            </a:p>
            <a:p>
              <a:pPr algn="r"/>
              <a:r>
                <a:rPr lang="en-US" sz="1600" dirty="0"/>
                <a:t>0</a:t>
              </a:r>
            </a:p>
            <a:p>
              <a:pPr algn="r"/>
              <a:r>
                <a:rPr lang="en-US" sz="1600" dirty="0"/>
                <a:t>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BF6320-868E-49B5-A5BE-9B62D3BFC2AE}"/>
              </a:ext>
            </a:extLst>
          </p:cNvPr>
          <p:cNvGrpSpPr/>
          <p:nvPr/>
        </p:nvGrpSpPr>
        <p:grpSpPr>
          <a:xfrm>
            <a:off x="2768163" y="3942025"/>
            <a:ext cx="548640" cy="1225186"/>
            <a:chOff x="5664465" y="4959748"/>
            <a:chExt cx="548640" cy="10772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22F468-D45B-4921-B3C7-1CFEB6052EF8}"/>
                </a:ext>
              </a:extLst>
            </p:cNvPr>
            <p:cNvSpPr/>
            <p:nvPr/>
          </p:nvSpPr>
          <p:spPr>
            <a:xfrm>
              <a:off x="5664465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97F3DD-BF36-4928-BCE7-3593BF840D96}"/>
                </a:ext>
              </a:extLst>
            </p:cNvPr>
            <p:cNvSpPr/>
            <p:nvPr/>
          </p:nvSpPr>
          <p:spPr>
            <a:xfrm>
              <a:off x="5773515" y="4959748"/>
              <a:ext cx="314510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600" dirty="0"/>
                <a:t>0</a:t>
              </a:r>
            </a:p>
            <a:p>
              <a:pPr algn="r"/>
              <a:r>
                <a:rPr lang="en-US" sz="1600" dirty="0"/>
                <a:t>1</a:t>
              </a:r>
            </a:p>
            <a:p>
              <a:pPr algn="r"/>
              <a:r>
                <a:rPr lang="en-US" sz="1600" dirty="0"/>
                <a:t>0</a:t>
              </a:r>
            </a:p>
            <a:p>
              <a:pPr algn="r"/>
              <a:r>
                <a:rPr lang="en-US" sz="1600" dirty="0"/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B37EE-F35D-4FC5-83A3-FCF073EA2ECA}"/>
              </a:ext>
            </a:extLst>
          </p:cNvPr>
          <p:cNvGrpSpPr/>
          <p:nvPr/>
        </p:nvGrpSpPr>
        <p:grpSpPr>
          <a:xfrm>
            <a:off x="3409152" y="3942025"/>
            <a:ext cx="548640" cy="1225186"/>
            <a:chOff x="6867429" y="4959748"/>
            <a:chExt cx="548640" cy="10772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CA6D4D-2003-4F55-B360-2CF004056DE1}"/>
                </a:ext>
              </a:extLst>
            </p:cNvPr>
            <p:cNvSpPr/>
            <p:nvPr/>
          </p:nvSpPr>
          <p:spPr>
            <a:xfrm>
              <a:off x="6867429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A24BCD-FCC7-4BF3-A39E-8CF283D8CD70}"/>
                </a:ext>
              </a:extLst>
            </p:cNvPr>
            <p:cNvSpPr/>
            <p:nvPr/>
          </p:nvSpPr>
          <p:spPr>
            <a:xfrm>
              <a:off x="6976479" y="4959748"/>
              <a:ext cx="314510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600" dirty="0"/>
                <a:t>0</a:t>
              </a:r>
            </a:p>
            <a:p>
              <a:pPr algn="r"/>
              <a:r>
                <a:rPr lang="en-US" sz="1600" dirty="0"/>
                <a:t>0</a:t>
              </a:r>
            </a:p>
            <a:p>
              <a:pPr algn="r"/>
              <a:r>
                <a:rPr lang="en-US" sz="1600" dirty="0"/>
                <a:t>1</a:t>
              </a:r>
            </a:p>
            <a:p>
              <a:pPr algn="r"/>
              <a:r>
                <a:rPr lang="en-US" sz="1600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AD361-9569-464F-B680-205D3C8F65D5}"/>
              </a:ext>
            </a:extLst>
          </p:cNvPr>
          <p:cNvGrpSpPr/>
          <p:nvPr/>
        </p:nvGrpSpPr>
        <p:grpSpPr>
          <a:xfrm>
            <a:off x="4033810" y="3942025"/>
            <a:ext cx="548640" cy="1225186"/>
            <a:chOff x="8006437" y="4959748"/>
            <a:chExt cx="548640" cy="10772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8834BB-2576-4FD6-BB30-4E1B125A6637}"/>
                </a:ext>
              </a:extLst>
            </p:cNvPr>
            <p:cNvSpPr/>
            <p:nvPr/>
          </p:nvSpPr>
          <p:spPr>
            <a:xfrm>
              <a:off x="8006437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BE8C97-741A-4818-9247-1EDF8D5FCFF8}"/>
                </a:ext>
              </a:extLst>
            </p:cNvPr>
            <p:cNvSpPr/>
            <p:nvPr/>
          </p:nvSpPr>
          <p:spPr>
            <a:xfrm>
              <a:off x="8115487" y="4959748"/>
              <a:ext cx="314510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600" dirty="0"/>
                <a:t>0</a:t>
              </a:r>
            </a:p>
            <a:p>
              <a:pPr algn="r"/>
              <a:r>
                <a:rPr lang="en-US" sz="1600" dirty="0"/>
                <a:t>0</a:t>
              </a:r>
            </a:p>
            <a:p>
              <a:pPr algn="r"/>
              <a:r>
                <a:rPr lang="en-US" sz="1600" dirty="0"/>
                <a:t>0</a:t>
              </a:r>
            </a:p>
            <a:p>
              <a:pPr algn="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112790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AE317B-83D9-428E-B654-BF3B7C01793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tabLst>
                <a:tab pos="3657600" algn="l"/>
              </a:tabLst>
            </a:pPr>
            <a:r>
              <a:rPr lang="en-US" dirty="0"/>
              <a:t>Character target (many-to-one): </a:t>
            </a:r>
          </a:p>
          <a:p>
            <a:pPr lvl="1">
              <a:tabLst>
                <a:tab pos="3657600" algn="l"/>
              </a:tabLst>
            </a:pPr>
            <a:r>
              <a:rPr lang="en-US" dirty="0"/>
              <a:t>Input: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h-e-l 	</a:t>
            </a:r>
            <a:r>
              <a:rPr lang="en-US" dirty="0"/>
              <a:t> Target: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l</a:t>
            </a:r>
            <a:endParaRPr lang="en-US" dirty="0"/>
          </a:p>
          <a:p>
            <a:pPr lvl="1">
              <a:tabLst>
                <a:tab pos="3657600" algn="l"/>
              </a:tabLst>
            </a:pPr>
            <a:r>
              <a:rPr lang="en-US" dirty="0"/>
              <a:t>Input: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e-l-l	</a:t>
            </a:r>
            <a:r>
              <a:rPr lang="en-US" dirty="0"/>
              <a:t> Target: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o</a:t>
            </a:r>
          </a:p>
          <a:p>
            <a:pPr lvl="1">
              <a:tabLst>
                <a:tab pos="3657600" algn="l"/>
              </a:tabLst>
            </a:pPr>
            <a:r>
              <a:rPr lang="en-US" dirty="0">
                <a:latin typeface="Lucida Console" panose="020B0609040504020204" pitchFamily="49" charset="0"/>
              </a:rPr>
              <a:t>…</a:t>
            </a:r>
            <a:endParaRPr lang="en-US" dirty="0"/>
          </a:p>
          <a:p>
            <a:pPr>
              <a:tabLst>
                <a:tab pos="3657600" algn="l"/>
              </a:tabLst>
            </a:pPr>
            <a:r>
              <a:rPr lang="en-US" dirty="0"/>
              <a:t>Sequence target (many-to-many): </a:t>
            </a:r>
          </a:p>
          <a:p>
            <a:pPr lvl="1">
              <a:tabLst>
                <a:tab pos="3657600" algn="l"/>
              </a:tabLst>
            </a:pPr>
            <a:r>
              <a:rPr lang="en-US" dirty="0"/>
              <a:t>Input: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h-e-l	</a:t>
            </a:r>
            <a:r>
              <a:rPr lang="en-US" dirty="0"/>
              <a:t> Target: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e-l-l</a:t>
            </a:r>
            <a:endParaRPr lang="en-US" dirty="0"/>
          </a:p>
          <a:p>
            <a:pPr lvl="1">
              <a:tabLst>
                <a:tab pos="3657600" algn="l"/>
              </a:tabLst>
            </a:pPr>
            <a:r>
              <a:rPr lang="en-US" dirty="0"/>
              <a:t>Input: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e-l-l	</a:t>
            </a:r>
            <a:r>
              <a:rPr lang="en-US" dirty="0"/>
              <a:t> Target: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l-l-o</a:t>
            </a:r>
          </a:p>
          <a:p>
            <a:pPr lvl="1">
              <a:tabLst>
                <a:tab pos="3657600" algn="l"/>
              </a:tabLst>
            </a:pPr>
            <a:r>
              <a:rPr lang="en-US" dirty="0">
                <a:latin typeface="Lucida Console" panose="020B0609040504020204" pitchFamily="49" charset="0"/>
              </a:rPr>
              <a:t>…</a:t>
            </a:r>
            <a:endParaRPr lang="en-US" dirty="0"/>
          </a:p>
          <a:p>
            <a:pPr lvl="1">
              <a:tabLst>
                <a:tab pos="3657600" algn="l"/>
              </a:tabLst>
            </a:pPr>
            <a:endParaRPr lang="en-US" dirty="0"/>
          </a:p>
          <a:p>
            <a:pPr lvl="1">
              <a:tabLst>
                <a:tab pos="3657600" algn="l"/>
              </a:tabLst>
            </a:pP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Setup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2792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CFAE317B-83D9-428E-B654-BF3B7C01793D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Weights:</a:t>
                </a:r>
              </a:p>
              <a:p>
                <a:pPr lvl="1">
                  <a:tabLst>
                    <a:tab pos="27987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</m:oMath>
                </a14:m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>
                  <a:tabLst>
                    <a:tab pos="27987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>
                  <a:tabLst>
                    <a:tab pos="27987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h𝑦</m:t>
                        </m:r>
                      </m:sub>
                    </m:sSub>
                    <m:r>
                      <a:rPr lang="en-US" sz="240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𝑡𝑎𝑛h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CFAE317B-83D9-428E-B654-BF3B7C017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Character-level Language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8915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 real world, lots of data are </a:t>
            </a:r>
            <a:r>
              <a:rPr lang="en-US" dirty="0">
                <a:solidFill>
                  <a:srgbClr val="C00000"/>
                </a:solidFill>
              </a:rPr>
              <a:t>sequential</a:t>
            </a:r>
          </a:p>
          <a:p>
            <a:pPr lvl="1"/>
            <a:r>
              <a:rPr lang="en-US" sz="2400" dirty="0"/>
              <a:t>Audio data</a:t>
            </a:r>
          </a:p>
          <a:p>
            <a:pPr lvl="1"/>
            <a:r>
              <a:rPr lang="en-US" sz="2400" dirty="0"/>
              <a:t>Text data</a:t>
            </a:r>
          </a:p>
          <a:p>
            <a:pPr lvl="1"/>
            <a:r>
              <a:rPr lang="en-US" sz="2400" dirty="0"/>
              <a:t>Video data</a:t>
            </a:r>
          </a:p>
          <a:p>
            <a:pPr lvl="1"/>
            <a:r>
              <a:rPr lang="en-US" sz="2400" dirty="0"/>
              <a:t>Time series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758496082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838551"/>
          </a:xfrm>
        </p:spPr>
        <p:txBody>
          <a:bodyPr/>
          <a:lstStyle/>
          <a:p>
            <a:pPr algn="ctr"/>
            <a:r>
              <a:rPr lang="en-US" dirty="0"/>
              <a:t>Character-level Language Model</a:t>
            </a:r>
            <a:br>
              <a:rPr lang="en-US" dirty="0"/>
            </a:br>
            <a:r>
              <a:rPr lang="en-US" dirty="0"/>
              <a:t>Training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560302700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4F0E8C5D-DEAF-4839-9012-86E4A706087D}"/>
              </a:ext>
            </a:extLst>
          </p:cNvPr>
          <p:cNvSpPr/>
          <p:nvPr/>
        </p:nvSpPr>
        <p:spPr>
          <a:xfrm>
            <a:off x="5752092" y="59477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"e"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46E1569-9D3F-46EC-8A76-9312D6111C61}"/>
              </a:ext>
            </a:extLst>
          </p:cNvPr>
          <p:cNvSpPr/>
          <p:nvPr/>
        </p:nvSpPr>
        <p:spPr>
          <a:xfrm>
            <a:off x="2655613" y="2226390"/>
            <a:ext cx="7019925" cy="1097280"/>
          </a:xfrm>
          <a:prstGeom prst="round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FD716E6-0BFE-4FE8-A939-FB38EBB6DC05}"/>
              </a:ext>
            </a:extLst>
          </p:cNvPr>
          <p:cNvSpPr/>
          <p:nvPr/>
        </p:nvSpPr>
        <p:spPr>
          <a:xfrm>
            <a:off x="2655613" y="3549338"/>
            <a:ext cx="7019925" cy="109728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C924C17-A230-4277-AFAD-BFDB17ED377B}"/>
              </a:ext>
            </a:extLst>
          </p:cNvPr>
          <p:cNvSpPr/>
          <p:nvPr/>
        </p:nvSpPr>
        <p:spPr>
          <a:xfrm>
            <a:off x="2655613" y="4870839"/>
            <a:ext cx="7019925" cy="1097280"/>
          </a:xfrm>
          <a:prstGeom prst="roundRect">
            <a:avLst/>
          </a:prstGeom>
          <a:solidFill>
            <a:srgbClr val="FFC9DE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2FB594-F625-4C92-9BCC-552B3C1A5457}"/>
              </a:ext>
            </a:extLst>
          </p:cNvPr>
          <p:cNvSpPr/>
          <p:nvPr/>
        </p:nvSpPr>
        <p:spPr>
          <a:xfrm>
            <a:off x="2810364" y="3914171"/>
            <a:ext cx="14588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hidden layer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42D5C-D00D-4EA4-9CEF-77B9FF94E0EA}"/>
              </a:ext>
            </a:extLst>
          </p:cNvPr>
          <p:cNvSpPr/>
          <p:nvPr/>
        </p:nvSpPr>
        <p:spPr>
          <a:xfrm>
            <a:off x="2810363" y="2589853"/>
            <a:ext cx="1438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output layer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E37A9B9-5BC2-44A7-97BE-706D05E70FE8}"/>
              </a:ext>
            </a:extLst>
          </p:cNvPr>
          <p:cNvSpPr/>
          <p:nvPr/>
        </p:nvSpPr>
        <p:spPr>
          <a:xfrm>
            <a:off x="2810364" y="5238665"/>
            <a:ext cx="1288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input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810363" y="5947787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input chars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72860" y="59477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"h"</a:t>
            </a:r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1874611" y="1249331"/>
            <a:ext cx="8326438" cy="641239"/>
          </a:xfrm>
        </p:spPr>
        <p:txBody>
          <a:bodyPr/>
          <a:lstStyle/>
          <a:p>
            <a:r>
              <a:rPr lang="en-US" dirty="0"/>
              <a:t>Language Model Training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810363" y="1890569"/>
            <a:ext cx="1435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chars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572860" y="1890569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"e"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4544809" y="2282078"/>
            <a:ext cx="559769" cy="954107"/>
            <a:chOff x="4479669" y="2310936"/>
            <a:chExt cx="559769" cy="954107"/>
          </a:xfrm>
        </p:grpSpPr>
        <p:sp>
          <p:nvSpPr>
            <p:cNvPr id="9" name="Rectangle 8"/>
            <p:cNvSpPr/>
            <p:nvPr/>
          </p:nvSpPr>
          <p:spPr>
            <a:xfrm>
              <a:off x="4485233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479669" y="2310936"/>
              <a:ext cx="55976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1.0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2.2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-3.0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4.1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4544809" y="3626248"/>
            <a:ext cx="559769" cy="914400"/>
            <a:chOff x="4479669" y="3655107"/>
            <a:chExt cx="559769" cy="914400"/>
          </a:xfrm>
        </p:grpSpPr>
        <p:sp>
          <p:nvSpPr>
            <p:cNvPr id="10" name="Rectangle 9"/>
            <p:cNvSpPr/>
            <p:nvPr/>
          </p:nvSpPr>
          <p:spPr>
            <a:xfrm>
              <a:off x="4485233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79669" y="3742975"/>
              <a:ext cx="55976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0.3</a:t>
              </a:r>
            </a:p>
            <a:p>
              <a:pPr algn="r"/>
              <a:r>
                <a:rPr lang="en-US" sz="1400" dirty="0"/>
                <a:t>-0.1</a:t>
              </a:r>
            </a:p>
            <a:p>
              <a:pPr algn="r"/>
              <a:r>
                <a:rPr lang="en-US" sz="1400" dirty="0"/>
                <a:t>0.9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550372" y="4930890"/>
            <a:ext cx="548640" cy="954107"/>
            <a:chOff x="4485233" y="4959748"/>
            <a:chExt cx="548640" cy="954107"/>
          </a:xfrm>
        </p:grpSpPr>
        <p:sp>
          <p:nvSpPr>
            <p:cNvPr id="8" name="Rectangle 7"/>
            <p:cNvSpPr/>
            <p:nvPr/>
          </p:nvSpPr>
          <p:spPr>
            <a:xfrm>
              <a:off x="4485233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610314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729604" y="4930890"/>
            <a:ext cx="548640" cy="954107"/>
            <a:chOff x="5664465" y="4959748"/>
            <a:chExt cx="548640" cy="954107"/>
          </a:xfrm>
        </p:grpSpPr>
        <p:sp>
          <p:nvSpPr>
            <p:cNvPr id="30" name="Rectangle 29"/>
            <p:cNvSpPr/>
            <p:nvPr/>
          </p:nvSpPr>
          <p:spPr>
            <a:xfrm>
              <a:off x="5664465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89546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2A4F95-B448-45A3-B2D2-82787381A15B}"/>
              </a:ext>
            </a:extLst>
          </p:cNvPr>
          <p:cNvGrpSpPr/>
          <p:nvPr/>
        </p:nvGrpSpPr>
        <p:grpSpPr>
          <a:xfrm>
            <a:off x="4824693" y="4540648"/>
            <a:ext cx="613555" cy="410094"/>
            <a:chOff x="3300692" y="4540648"/>
            <a:chExt cx="613555" cy="410094"/>
          </a:xfrm>
        </p:grpSpPr>
        <p:cxnSp>
          <p:nvCxnSpPr>
            <p:cNvPr id="11" name="Straight Arrow Connector 10"/>
            <p:cNvCxnSpPr>
              <a:stCxn id="8" idx="0"/>
              <a:endCxn id="10" idx="2"/>
            </p:cNvCxnSpPr>
            <p:nvPr/>
          </p:nvCxnSpPr>
          <p:spPr>
            <a:xfrm flipV="1">
              <a:off x="3300692" y="4540648"/>
              <a:ext cx="0" cy="4100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359287" y="4545600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W</a:t>
              </a:r>
              <a:r>
                <a:rPr lang="en-US" sz="1600" baseline="-25000" dirty="0" err="1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xh</a:t>
              </a:r>
              <a:endParaRPr lang="en-US" sz="1600" baseline="-25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90B1B8-234F-4F24-9872-BA6C8174C102}"/>
              </a:ext>
            </a:extLst>
          </p:cNvPr>
          <p:cNvGrpSpPr/>
          <p:nvPr/>
        </p:nvGrpSpPr>
        <p:grpSpPr>
          <a:xfrm>
            <a:off x="4824692" y="3216330"/>
            <a:ext cx="704866" cy="409918"/>
            <a:chOff x="3300692" y="3216330"/>
            <a:chExt cx="704866" cy="409918"/>
          </a:xfrm>
        </p:grpSpPr>
        <p:cxnSp>
          <p:nvCxnSpPr>
            <p:cNvPr id="12" name="Straight Arrow Connector 11"/>
            <p:cNvCxnSpPr>
              <a:stCxn id="10" idx="0"/>
              <a:endCxn id="9" idx="2"/>
            </p:cNvCxnSpPr>
            <p:nvPr/>
          </p:nvCxnSpPr>
          <p:spPr>
            <a:xfrm flipV="1">
              <a:off x="3300692" y="3216330"/>
              <a:ext cx="0" cy="40991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374967" y="3281658"/>
              <a:ext cx="6305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W</a:t>
              </a:r>
              <a:r>
                <a:rPr lang="en-US" sz="1600" baseline="-25000" dirty="0">
                  <a:solidFill>
                    <a:srgbClr val="0000FF"/>
                  </a:solidFill>
                </a:rPr>
                <a:t>hy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BEAD620-1F33-4337-9C8D-A3838B42A09A}"/>
              </a:ext>
            </a:extLst>
          </p:cNvPr>
          <p:cNvSpPr/>
          <p:nvPr/>
        </p:nvSpPr>
        <p:spPr>
          <a:xfrm>
            <a:off x="6991925" y="5947787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0E54221-93EF-4312-B023-A8F0BDD24110}"/>
              </a:ext>
            </a:extLst>
          </p:cNvPr>
          <p:cNvSpPr/>
          <p:nvPr/>
        </p:nvSpPr>
        <p:spPr>
          <a:xfrm>
            <a:off x="8130933" y="5947787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B9A9B29-8436-40E5-89AA-77AB1456BC4D}"/>
              </a:ext>
            </a:extLst>
          </p:cNvPr>
          <p:cNvGrpSpPr/>
          <p:nvPr/>
        </p:nvGrpSpPr>
        <p:grpSpPr>
          <a:xfrm>
            <a:off x="6932568" y="4930890"/>
            <a:ext cx="548640" cy="954107"/>
            <a:chOff x="6867429" y="4959748"/>
            <a:chExt cx="548640" cy="95410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986FDF-939B-4771-B691-BEF24B95A4FA}"/>
                </a:ext>
              </a:extLst>
            </p:cNvPr>
            <p:cNvSpPr/>
            <p:nvPr/>
          </p:nvSpPr>
          <p:spPr>
            <a:xfrm>
              <a:off x="6867429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8CC19B-56AC-489C-B0A8-5B55DC421E96}"/>
                </a:ext>
              </a:extLst>
            </p:cNvPr>
            <p:cNvSpPr/>
            <p:nvPr/>
          </p:nvSpPr>
          <p:spPr>
            <a:xfrm>
              <a:off x="6992510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888646D-6C53-4572-BFA8-628906576931}"/>
              </a:ext>
            </a:extLst>
          </p:cNvPr>
          <p:cNvGrpSpPr/>
          <p:nvPr/>
        </p:nvGrpSpPr>
        <p:grpSpPr>
          <a:xfrm>
            <a:off x="8071576" y="4930890"/>
            <a:ext cx="548640" cy="954107"/>
            <a:chOff x="8006437" y="4959748"/>
            <a:chExt cx="548640" cy="95410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19B9757-93C6-40CE-8A4A-AE55A8B2BB18}"/>
                </a:ext>
              </a:extLst>
            </p:cNvPr>
            <p:cNvSpPr/>
            <p:nvPr/>
          </p:nvSpPr>
          <p:spPr>
            <a:xfrm>
              <a:off x="8006437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AB08A87-9EAD-4F2B-8C74-5527B8F8A7A7}"/>
                </a:ext>
              </a:extLst>
            </p:cNvPr>
            <p:cNvSpPr/>
            <p:nvPr/>
          </p:nvSpPr>
          <p:spPr>
            <a:xfrm>
              <a:off x="8131518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08A0568-1BE7-4713-AFA6-D7F206357714}"/>
              </a:ext>
            </a:extLst>
          </p:cNvPr>
          <p:cNvSpPr/>
          <p:nvPr/>
        </p:nvSpPr>
        <p:spPr>
          <a:xfrm>
            <a:off x="5438247" y="2250145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</a:t>
            </a:r>
            <a:r>
              <a:rPr lang="en-US" sz="1100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20A91F-DFDB-4885-A5A7-73C0E3F92E5F}"/>
              </a:ext>
            </a:extLst>
          </p:cNvPr>
          <p:cNvCxnSpPr>
            <a:cxnSpLocks/>
            <a:stCxn id="81" idx="3"/>
            <a:endCxn id="15" idx="0"/>
          </p:cNvCxnSpPr>
          <p:nvPr/>
        </p:nvCxnSpPr>
        <p:spPr>
          <a:xfrm>
            <a:off x="5076525" y="2059847"/>
            <a:ext cx="521743" cy="190299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Straight Arrow Connector 16">
            <a:extLst>
              <a:ext uri="{FF2B5EF4-FFF2-40B4-BE49-F238E27FC236}">
                <a16:creationId xmlns:a16="http://schemas.microsoft.com/office/drawing/2014/main" id="{71B75D5D-DD3D-4600-A148-77FFBACC43ED}"/>
              </a:ext>
            </a:extLst>
          </p:cNvPr>
          <p:cNvCxnSpPr>
            <a:cxnSpLocks/>
            <a:stCxn id="9" idx="3"/>
            <a:endCxn id="15" idx="2"/>
          </p:cNvCxnSpPr>
          <p:nvPr/>
        </p:nvCxnSpPr>
        <p:spPr>
          <a:xfrm flipV="1">
            <a:off x="5099013" y="2570186"/>
            <a:ext cx="499255" cy="18894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5BC33A02-EA6C-4039-8021-75B962F9F409}"/>
              </a:ext>
            </a:extLst>
          </p:cNvPr>
          <p:cNvSpPr/>
          <p:nvPr/>
        </p:nvSpPr>
        <p:spPr>
          <a:xfrm>
            <a:off x="9488065" y="3320938"/>
            <a:ext cx="585738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</a:t>
            </a:r>
            <a:r>
              <a:rPr lang="en-US" sz="1600" baseline="-25000" dirty="0">
                <a:solidFill>
                  <a:srgbClr val="0000FF"/>
                </a:solidFill>
              </a:rPr>
              <a:t>hy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64D743F5-CE97-4CD6-BC5D-C5D536AC649A}"/>
              </a:ext>
            </a:extLst>
          </p:cNvPr>
          <p:cNvSpPr/>
          <p:nvPr/>
        </p:nvSpPr>
        <p:spPr>
          <a:xfrm>
            <a:off x="9487392" y="4408413"/>
            <a:ext cx="587163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sz="1600" baseline="-25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xh</a:t>
            </a:r>
            <a:endParaRPr lang="en-US" sz="1600" baseline="-25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B7C1ED3-1D96-4BE3-9B47-06D9DDC9E25C}"/>
              </a:ext>
            </a:extLst>
          </p:cNvPr>
          <p:cNvSpPr/>
          <p:nvPr/>
        </p:nvSpPr>
        <p:spPr>
          <a:xfrm>
            <a:off x="6360711" y="3148570"/>
            <a:ext cx="2762250" cy="403848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/>
              <a:t>Calculate loss in timestep 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4F6A47-18BC-42AC-B0EA-D2674CE1294C}"/>
              </a:ext>
            </a:extLst>
          </p:cNvPr>
          <p:cNvSpPr/>
          <p:nvPr/>
        </p:nvSpPr>
        <p:spPr>
          <a:xfrm>
            <a:off x="6360711" y="2030213"/>
            <a:ext cx="2762250" cy="97484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1300" dirty="0"/>
              <a:t>In the first timestep, input 'h' with target 'e' gets output 'o'.</a:t>
            </a:r>
            <a:br>
              <a:rPr lang="en-US" sz="1300" dirty="0"/>
            </a:br>
            <a:r>
              <a:rPr lang="en-US" sz="1300" dirty="0"/>
              <a:t>(wrongly classified)</a:t>
            </a:r>
            <a:endParaRPr lang="id-ID" sz="1300" dirty="0"/>
          </a:p>
        </p:txBody>
      </p:sp>
    </p:spTree>
    <p:extLst>
      <p:ext uri="{BB962C8B-B14F-4D97-AF65-F5344CB8AC3E}">
        <p14:creationId xmlns:p14="http://schemas.microsoft.com/office/powerpoint/2010/main" val="2002690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5" grpId="0" animBg="1"/>
      <p:bldP spid="76" grpId="0" animBg="1"/>
      <p:bldP spid="77" grpId="0" animBg="1"/>
      <p:bldP spid="78" grpId="0"/>
      <p:bldP spid="79" grpId="0"/>
      <p:bldP spid="97" grpId="0"/>
      <p:bldP spid="28" grpId="0"/>
      <p:bldP spid="29" grpId="0"/>
      <p:bldP spid="80" grpId="0"/>
      <p:bldP spid="81" grpId="0"/>
      <p:bldP spid="114" grpId="0"/>
      <p:bldP spid="115" grpId="0"/>
      <p:bldP spid="15" grpId="0" animBg="1"/>
      <p:bldP spid="123" grpId="0" animBg="1"/>
      <p:bldP spid="124" grpId="0" animBg="1"/>
      <p:bldP spid="49" grpId="0" animBg="1"/>
      <p:bldP spid="4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4F0E8C5D-DEAF-4839-9012-86E4A706087D}"/>
              </a:ext>
            </a:extLst>
          </p:cNvPr>
          <p:cNvSpPr/>
          <p:nvPr/>
        </p:nvSpPr>
        <p:spPr>
          <a:xfrm>
            <a:off x="5752092" y="59477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"e"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46E1569-9D3F-46EC-8A76-9312D6111C61}"/>
              </a:ext>
            </a:extLst>
          </p:cNvPr>
          <p:cNvSpPr/>
          <p:nvPr/>
        </p:nvSpPr>
        <p:spPr>
          <a:xfrm>
            <a:off x="2655613" y="2226390"/>
            <a:ext cx="7019925" cy="1097280"/>
          </a:xfrm>
          <a:prstGeom prst="round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FD716E6-0BFE-4FE8-A939-FB38EBB6DC05}"/>
              </a:ext>
            </a:extLst>
          </p:cNvPr>
          <p:cNvSpPr/>
          <p:nvPr/>
        </p:nvSpPr>
        <p:spPr>
          <a:xfrm>
            <a:off x="2655613" y="3549338"/>
            <a:ext cx="7019925" cy="109728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C924C17-A230-4277-AFAD-BFDB17ED377B}"/>
              </a:ext>
            </a:extLst>
          </p:cNvPr>
          <p:cNvSpPr/>
          <p:nvPr/>
        </p:nvSpPr>
        <p:spPr>
          <a:xfrm>
            <a:off x="2655613" y="4870839"/>
            <a:ext cx="7019925" cy="1097280"/>
          </a:xfrm>
          <a:prstGeom prst="roundRect">
            <a:avLst/>
          </a:prstGeom>
          <a:solidFill>
            <a:srgbClr val="FFC9DE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2FB594-F625-4C92-9BCC-552B3C1A5457}"/>
              </a:ext>
            </a:extLst>
          </p:cNvPr>
          <p:cNvSpPr/>
          <p:nvPr/>
        </p:nvSpPr>
        <p:spPr>
          <a:xfrm>
            <a:off x="2810364" y="3914171"/>
            <a:ext cx="14588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hidden layer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42D5C-D00D-4EA4-9CEF-77B9FF94E0EA}"/>
              </a:ext>
            </a:extLst>
          </p:cNvPr>
          <p:cNvSpPr/>
          <p:nvPr/>
        </p:nvSpPr>
        <p:spPr>
          <a:xfrm>
            <a:off x="2810363" y="2589853"/>
            <a:ext cx="1438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output layer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E37A9B9-5BC2-44A7-97BE-706D05E70FE8}"/>
              </a:ext>
            </a:extLst>
          </p:cNvPr>
          <p:cNvSpPr/>
          <p:nvPr/>
        </p:nvSpPr>
        <p:spPr>
          <a:xfrm>
            <a:off x="2810364" y="5238665"/>
            <a:ext cx="1288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input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810363" y="5947787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input chars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72860" y="59477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"h"</a:t>
            </a:r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1874611" y="1249331"/>
            <a:ext cx="8326438" cy="641239"/>
          </a:xfrm>
        </p:spPr>
        <p:txBody>
          <a:bodyPr/>
          <a:lstStyle/>
          <a:p>
            <a:r>
              <a:rPr lang="en-US" dirty="0"/>
              <a:t>Language Model Training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810363" y="1890569"/>
            <a:ext cx="1435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chars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572860" y="1890569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"e"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4544809" y="2282078"/>
            <a:ext cx="559769" cy="954107"/>
            <a:chOff x="4479669" y="2310936"/>
            <a:chExt cx="559769" cy="954107"/>
          </a:xfrm>
        </p:grpSpPr>
        <p:sp>
          <p:nvSpPr>
            <p:cNvPr id="9" name="Rectangle 8"/>
            <p:cNvSpPr/>
            <p:nvPr/>
          </p:nvSpPr>
          <p:spPr>
            <a:xfrm>
              <a:off x="4485233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479669" y="2310936"/>
              <a:ext cx="55976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1.0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2.2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-3.0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4.1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4544809" y="3626248"/>
            <a:ext cx="559769" cy="914400"/>
            <a:chOff x="4479669" y="3655107"/>
            <a:chExt cx="559769" cy="914400"/>
          </a:xfrm>
        </p:grpSpPr>
        <p:sp>
          <p:nvSpPr>
            <p:cNvPr id="10" name="Rectangle 9"/>
            <p:cNvSpPr/>
            <p:nvPr/>
          </p:nvSpPr>
          <p:spPr>
            <a:xfrm>
              <a:off x="4485233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79669" y="3742975"/>
              <a:ext cx="55976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0.3</a:t>
              </a:r>
            </a:p>
            <a:p>
              <a:pPr algn="r"/>
              <a:r>
                <a:rPr lang="en-US" sz="1400" dirty="0"/>
                <a:t>-0.1</a:t>
              </a:r>
            </a:p>
            <a:p>
              <a:pPr algn="r"/>
              <a:r>
                <a:rPr lang="en-US" sz="1400" dirty="0"/>
                <a:t>0.9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550372" y="4930890"/>
            <a:ext cx="548640" cy="954107"/>
            <a:chOff x="4485233" y="4959748"/>
            <a:chExt cx="548640" cy="954107"/>
          </a:xfrm>
        </p:grpSpPr>
        <p:sp>
          <p:nvSpPr>
            <p:cNvPr id="8" name="Rectangle 7"/>
            <p:cNvSpPr/>
            <p:nvPr/>
          </p:nvSpPr>
          <p:spPr>
            <a:xfrm>
              <a:off x="4485233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610314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729604" y="3626248"/>
            <a:ext cx="548640" cy="914400"/>
            <a:chOff x="5664465" y="3655107"/>
            <a:chExt cx="548640" cy="914400"/>
          </a:xfrm>
        </p:grpSpPr>
        <p:sp>
          <p:nvSpPr>
            <p:cNvPr id="32" name="Rectangle 31"/>
            <p:cNvSpPr/>
            <p:nvPr/>
          </p:nvSpPr>
          <p:spPr>
            <a:xfrm>
              <a:off x="5664465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699778" y="3742975"/>
              <a:ext cx="47801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1.0</a:t>
              </a:r>
            </a:p>
            <a:p>
              <a:pPr algn="r"/>
              <a:r>
                <a:rPr lang="en-US" sz="1400" dirty="0"/>
                <a:t>0.3</a:t>
              </a:r>
            </a:p>
            <a:p>
              <a:pPr algn="r"/>
              <a:r>
                <a:rPr lang="en-US" sz="1400" dirty="0"/>
                <a:t>0.1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729604" y="4930890"/>
            <a:ext cx="548640" cy="954107"/>
            <a:chOff x="5664465" y="4959748"/>
            <a:chExt cx="548640" cy="954107"/>
          </a:xfrm>
        </p:grpSpPr>
        <p:sp>
          <p:nvSpPr>
            <p:cNvPr id="30" name="Rectangle 29"/>
            <p:cNvSpPr/>
            <p:nvPr/>
          </p:nvSpPr>
          <p:spPr>
            <a:xfrm>
              <a:off x="5664465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89546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2A4F95-B448-45A3-B2D2-82787381A15B}"/>
              </a:ext>
            </a:extLst>
          </p:cNvPr>
          <p:cNvGrpSpPr/>
          <p:nvPr/>
        </p:nvGrpSpPr>
        <p:grpSpPr>
          <a:xfrm>
            <a:off x="4824693" y="4540648"/>
            <a:ext cx="613555" cy="410094"/>
            <a:chOff x="3300692" y="4540648"/>
            <a:chExt cx="613555" cy="410094"/>
          </a:xfrm>
        </p:grpSpPr>
        <p:cxnSp>
          <p:nvCxnSpPr>
            <p:cNvPr id="11" name="Straight Arrow Connector 10"/>
            <p:cNvCxnSpPr>
              <a:stCxn id="8" idx="0"/>
              <a:endCxn id="10" idx="2"/>
            </p:cNvCxnSpPr>
            <p:nvPr/>
          </p:nvCxnSpPr>
          <p:spPr>
            <a:xfrm flipV="1">
              <a:off x="3300692" y="4540648"/>
              <a:ext cx="0" cy="4100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359287" y="4545600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W</a:t>
              </a:r>
              <a:r>
                <a:rPr lang="en-US" sz="1600" baseline="-25000" dirty="0" err="1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xh</a:t>
              </a:r>
              <a:endParaRPr lang="en-US" sz="1600" baseline="-25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EEF4A9-4975-4380-A0AB-9F77801BFB0F}"/>
              </a:ext>
            </a:extLst>
          </p:cNvPr>
          <p:cNvGrpSpPr/>
          <p:nvPr/>
        </p:nvGrpSpPr>
        <p:grpSpPr>
          <a:xfrm>
            <a:off x="5096184" y="3714566"/>
            <a:ext cx="633420" cy="368882"/>
            <a:chOff x="3572184" y="3714566"/>
            <a:chExt cx="633420" cy="368882"/>
          </a:xfrm>
        </p:grpSpPr>
        <p:cxnSp>
          <p:nvCxnSpPr>
            <p:cNvPr id="57" name="Straight Arrow Connector 56"/>
            <p:cNvCxnSpPr>
              <a:stCxn id="10" idx="3"/>
              <a:endCxn id="32" idx="1"/>
            </p:cNvCxnSpPr>
            <p:nvPr/>
          </p:nvCxnSpPr>
          <p:spPr>
            <a:xfrm>
              <a:off x="3575012" y="4083448"/>
              <a:ext cx="630592" cy="0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572184" y="3714566"/>
              <a:ext cx="5613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rgbClr val="008000"/>
                  </a:solidFill>
                </a:rPr>
                <a:t>W</a:t>
              </a:r>
              <a:r>
                <a:rPr lang="en-US" sz="1600" baseline="-25000" dirty="0" err="1">
                  <a:solidFill>
                    <a:srgbClr val="008000"/>
                  </a:solidFill>
                </a:rPr>
                <a:t>hh</a:t>
              </a:r>
              <a:endParaRPr lang="en-US" sz="1600" baseline="-25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90B1B8-234F-4F24-9872-BA6C8174C102}"/>
              </a:ext>
            </a:extLst>
          </p:cNvPr>
          <p:cNvGrpSpPr/>
          <p:nvPr/>
        </p:nvGrpSpPr>
        <p:grpSpPr>
          <a:xfrm>
            <a:off x="4824692" y="3216330"/>
            <a:ext cx="704866" cy="409918"/>
            <a:chOff x="3300692" y="3216330"/>
            <a:chExt cx="704866" cy="409918"/>
          </a:xfrm>
        </p:grpSpPr>
        <p:cxnSp>
          <p:nvCxnSpPr>
            <p:cNvPr id="12" name="Straight Arrow Connector 11"/>
            <p:cNvCxnSpPr>
              <a:stCxn id="10" idx="0"/>
              <a:endCxn id="9" idx="2"/>
            </p:cNvCxnSpPr>
            <p:nvPr/>
          </p:nvCxnSpPr>
          <p:spPr>
            <a:xfrm flipV="1">
              <a:off x="3300692" y="3216330"/>
              <a:ext cx="0" cy="40991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374967" y="3281658"/>
              <a:ext cx="6305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W</a:t>
              </a:r>
              <a:r>
                <a:rPr lang="en-US" sz="1600" baseline="-25000" dirty="0">
                  <a:solidFill>
                    <a:srgbClr val="0000FF"/>
                  </a:solidFill>
                </a:rPr>
                <a:t>hy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BEAD620-1F33-4337-9C8D-A3838B42A09A}"/>
              </a:ext>
            </a:extLst>
          </p:cNvPr>
          <p:cNvSpPr/>
          <p:nvPr/>
        </p:nvSpPr>
        <p:spPr>
          <a:xfrm>
            <a:off x="6991925" y="5947787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0E54221-93EF-4312-B023-A8F0BDD24110}"/>
              </a:ext>
            </a:extLst>
          </p:cNvPr>
          <p:cNvSpPr/>
          <p:nvPr/>
        </p:nvSpPr>
        <p:spPr>
          <a:xfrm>
            <a:off x="8130933" y="5947787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B9A9B29-8436-40E5-89AA-77AB1456BC4D}"/>
              </a:ext>
            </a:extLst>
          </p:cNvPr>
          <p:cNvGrpSpPr/>
          <p:nvPr/>
        </p:nvGrpSpPr>
        <p:grpSpPr>
          <a:xfrm>
            <a:off x="6932568" y="4930890"/>
            <a:ext cx="548640" cy="954107"/>
            <a:chOff x="6867429" y="4959748"/>
            <a:chExt cx="548640" cy="95410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986FDF-939B-4771-B691-BEF24B95A4FA}"/>
                </a:ext>
              </a:extLst>
            </p:cNvPr>
            <p:cNvSpPr/>
            <p:nvPr/>
          </p:nvSpPr>
          <p:spPr>
            <a:xfrm>
              <a:off x="6867429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8CC19B-56AC-489C-B0A8-5B55DC421E96}"/>
                </a:ext>
              </a:extLst>
            </p:cNvPr>
            <p:cNvSpPr/>
            <p:nvPr/>
          </p:nvSpPr>
          <p:spPr>
            <a:xfrm>
              <a:off x="6992510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888646D-6C53-4572-BFA8-628906576931}"/>
              </a:ext>
            </a:extLst>
          </p:cNvPr>
          <p:cNvGrpSpPr/>
          <p:nvPr/>
        </p:nvGrpSpPr>
        <p:grpSpPr>
          <a:xfrm>
            <a:off x="8071576" y="4930890"/>
            <a:ext cx="548640" cy="954107"/>
            <a:chOff x="8006437" y="4959748"/>
            <a:chExt cx="548640" cy="95410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19B9757-93C6-40CE-8A4A-AE55A8B2BB18}"/>
                </a:ext>
              </a:extLst>
            </p:cNvPr>
            <p:cNvSpPr/>
            <p:nvPr/>
          </p:nvSpPr>
          <p:spPr>
            <a:xfrm>
              <a:off x="8006437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AB08A87-9EAD-4F2B-8C74-5527B8F8A7A7}"/>
                </a:ext>
              </a:extLst>
            </p:cNvPr>
            <p:cNvSpPr/>
            <p:nvPr/>
          </p:nvSpPr>
          <p:spPr>
            <a:xfrm>
              <a:off x="8131518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AFC0750-346A-49FA-9131-040EFC235AFA}"/>
              </a:ext>
            </a:extLst>
          </p:cNvPr>
          <p:cNvSpPr/>
          <p:nvPr/>
        </p:nvSpPr>
        <p:spPr>
          <a:xfrm>
            <a:off x="5788961" y="1890569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"l"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FC0341-A052-4C2E-8D2D-5FE612131FA7}"/>
              </a:ext>
            </a:extLst>
          </p:cNvPr>
          <p:cNvGrpSpPr/>
          <p:nvPr/>
        </p:nvGrpSpPr>
        <p:grpSpPr>
          <a:xfrm>
            <a:off x="5691979" y="2282078"/>
            <a:ext cx="591830" cy="954107"/>
            <a:chOff x="5626840" y="2310936"/>
            <a:chExt cx="591830" cy="95410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B52D95-721F-4AAA-9345-F5997DB6684B}"/>
                </a:ext>
              </a:extLst>
            </p:cNvPr>
            <p:cNvSpPr/>
            <p:nvPr/>
          </p:nvSpPr>
          <p:spPr>
            <a:xfrm>
              <a:off x="5664465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3203D9E-C60F-4875-9273-882C48ECFA33}"/>
                </a:ext>
              </a:extLst>
            </p:cNvPr>
            <p:cNvSpPr/>
            <p:nvPr/>
          </p:nvSpPr>
          <p:spPr>
            <a:xfrm>
              <a:off x="5626840" y="2310936"/>
              <a:ext cx="59183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0.5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0.3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-1.0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1.2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5A6BE79-0172-41FA-A6AD-B64247A56C11}"/>
              </a:ext>
            </a:extLst>
          </p:cNvPr>
          <p:cNvSpPr/>
          <p:nvPr/>
        </p:nvSpPr>
        <p:spPr>
          <a:xfrm>
            <a:off x="6622123" y="2250145"/>
            <a:ext cx="320040" cy="3200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</a:t>
            </a:r>
            <a:r>
              <a:rPr lang="en-US" sz="11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55" name="Straight Arrow Connector 16">
            <a:extLst>
              <a:ext uri="{FF2B5EF4-FFF2-40B4-BE49-F238E27FC236}">
                <a16:creationId xmlns:a16="http://schemas.microsoft.com/office/drawing/2014/main" id="{1CB74270-90A1-45FE-BEC4-DA5A1B734480}"/>
              </a:ext>
            </a:extLst>
          </p:cNvPr>
          <p:cNvCxnSpPr>
            <a:cxnSpLocks/>
            <a:stCxn id="50" idx="3"/>
            <a:endCxn id="54" idx="0"/>
          </p:cNvCxnSpPr>
          <p:nvPr/>
        </p:nvCxnSpPr>
        <p:spPr>
          <a:xfrm>
            <a:off x="6218887" y="2059847"/>
            <a:ext cx="563256" cy="190299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16">
            <a:extLst>
              <a:ext uri="{FF2B5EF4-FFF2-40B4-BE49-F238E27FC236}">
                <a16:creationId xmlns:a16="http://schemas.microsoft.com/office/drawing/2014/main" id="{1A7302B8-815A-4558-A63A-B4B0B6EFFE75}"/>
              </a:ext>
            </a:extLst>
          </p:cNvPr>
          <p:cNvCxnSpPr>
            <a:cxnSpLocks/>
            <a:stCxn id="52" idx="3"/>
            <a:endCxn id="54" idx="2"/>
          </p:cNvCxnSpPr>
          <p:nvPr/>
        </p:nvCxnSpPr>
        <p:spPr>
          <a:xfrm flipV="1">
            <a:off x="6278245" y="2570186"/>
            <a:ext cx="503899" cy="18894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0B1B724-9B94-4082-B2E8-FC034DD39EAB}"/>
              </a:ext>
            </a:extLst>
          </p:cNvPr>
          <p:cNvGrpSpPr/>
          <p:nvPr/>
        </p:nvGrpSpPr>
        <p:grpSpPr>
          <a:xfrm>
            <a:off x="6003925" y="4537636"/>
            <a:ext cx="613555" cy="413107"/>
            <a:chOff x="3300692" y="4545600"/>
            <a:chExt cx="613555" cy="413107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C3FF42-B521-41A7-8133-75002B062603}"/>
                </a:ext>
              </a:extLst>
            </p:cNvPr>
            <p:cNvCxnSpPr>
              <a:cxnSpLocks/>
              <a:stCxn id="30" idx="0"/>
              <a:endCxn id="32" idx="2"/>
            </p:cNvCxnSpPr>
            <p:nvPr/>
          </p:nvCxnSpPr>
          <p:spPr>
            <a:xfrm flipV="1">
              <a:off x="3300692" y="4548613"/>
              <a:ext cx="0" cy="4100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612A640-0154-4552-A509-897A0F4F2463}"/>
                </a:ext>
              </a:extLst>
            </p:cNvPr>
            <p:cNvSpPr/>
            <p:nvPr/>
          </p:nvSpPr>
          <p:spPr>
            <a:xfrm>
              <a:off x="3359287" y="4545600"/>
              <a:ext cx="554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W</a:t>
              </a:r>
              <a:r>
                <a:rPr lang="en-US" sz="1600" baseline="-25000" dirty="0" err="1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xh</a:t>
              </a:r>
              <a:endParaRPr lang="en-US" sz="1600" baseline="-25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ABB9D58-F3B4-43AB-85AC-99F37E60F33B}"/>
              </a:ext>
            </a:extLst>
          </p:cNvPr>
          <p:cNvGrpSpPr/>
          <p:nvPr/>
        </p:nvGrpSpPr>
        <p:grpSpPr>
          <a:xfrm>
            <a:off x="6003925" y="3216330"/>
            <a:ext cx="679017" cy="409918"/>
            <a:chOff x="3326541" y="3222921"/>
            <a:chExt cx="679017" cy="409918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4395225-5555-4B6E-9265-E7421F17F53D}"/>
                </a:ext>
              </a:extLst>
            </p:cNvPr>
            <p:cNvCxnSpPr>
              <a:cxnSpLocks/>
              <a:stCxn id="32" idx="0"/>
              <a:endCxn id="52" idx="2"/>
            </p:cNvCxnSpPr>
            <p:nvPr/>
          </p:nvCxnSpPr>
          <p:spPr>
            <a:xfrm flipV="1">
              <a:off x="3326541" y="3222921"/>
              <a:ext cx="0" cy="40991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CAD7297-A5AC-4D87-9C60-02FF24653281}"/>
                </a:ext>
              </a:extLst>
            </p:cNvPr>
            <p:cNvSpPr/>
            <p:nvPr/>
          </p:nvSpPr>
          <p:spPr>
            <a:xfrm>
              <a:off x="3374967" y="3281658"/>
              <a:ext cx="6305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W</a:t>
              </a:r>
              <a:r>
                <a:rPr lang="en-US" sz="1600" baseline="-25000" dirty="0">
                  <a:solidFill>
                    <a:srgbClr val="0000FF"/>
                  </a:solidFill>
                </a:rPr>
                <a:t>hy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CA328CC-F336-4EFF-882D-01AC1E7658AF}"/>
              </a:ext>
            </a:extLst>
          </p:cNvPr>
          <p:cNvSpPr/>
          <p:nvPr/>
        </p:nvSpPr>
        <p:spPr>
          <a:xfrm>
            <a:off x="9488065" y="3320938"/>
            <a:ext cx="585738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</a:t>
            </a:r>
            <a:r>
              <a:rPr lang="en-US" sz="1600" baseline="-25000" dirty="0">
                <a:solidFill>
                  <a:srgbClr val="0000FF"/>
                </a:solidFill>
              </a:rPr>
              <a:t>hy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6AA2255-7175-4E33-B74B-0C8CE5F2F7C0}"/>
              </a:ext>
            </a:extLst>
          </p:cNvPr>
          <p:cNvSpPr/>
          <p:nvPr/>
        </p:nvSpPr>
        <p:spPr>
          <a:xfrm>
            <a:off x="9487392" y="4408413"/>
            <a:ext cx="587163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sz="1600" baseline="-25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xh</a:t>
            </a:r>
            <a:endParaRPr lang="en-US" sz="1600" baseline="-25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6688E8EB-CF65-4B6A-B80D-4A6B2BCD5FBA}"/>
              </a:ext>
            </a:extLst>
          </p:cNvPr>
          <p:cNvSpPr/>
          <p:nvPr/>
        </p:nvSpPr>
        <p:spPr>
          <a:xfrm>
            <a:off x="9484186" y="3864676"/>
            <a:ext cx="593947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8000"/>
                </a:solidFill>
              </a:rPr>
              <a:t>W</a:t>
            </a:r>
            <a:r>
              <a:rPr lang="en-US" sz="1600" baseline="-25000" dirty="0" err="1">
                <a:solidFill>
                  <a:srgbClr val="008000"/>
                </a:solidFill>
              </a:rPr>
              <a:t>hh</a:t>
            </a:r>
            <a:endParaRPr lang="en-US" sz="1600" baseline="-25000" dirty="0">
              <a:solidFill>
                <a:srgbClr val="008000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DEC7412-418D-42AA-9363-3A58C66CC3F5}"/>
              </a:ext>
            </a:extLst>
          </p:cNvPr>
          <p:cNvSpPr/>
          <p:nvPr/>
        </p:nvSpPr>
        <p:spPr>
          <a:xfrm>
            <a:off x="6661343" y="3672358"/>
            <a:ext cx="1521017" cy="828656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1300" dirty="0"/>
              <a:t>Hidden layer receive previous state</a:t>
            </a:r>
            <a:endParaRPr lang="id-ID" sz="1300" dirty="0"/>
          </a:p>
        </p:txBody>
      </p:sp>
    </p:spTree>
    <p:extLst>
      <p:ext uri="{BB962C8B-B14F-4D97-AF65-F5344CB8AC3E}">
        <p14:creationId xmlns:p14="http://schemas.microsoft.com/office/powerpoint/2010/main" val="23396252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3" grpId="0" animBg="1"/>
      <p:bldP spid="6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3BC4B4D-11D9-4AB7-8C50-FEFAE0F1CBDA}"/>
              </a:ext>
            </a:extLst>
          </p:cNvPr>
          <p:cNvSpPr/>
          <p:nvPr/>
        </p:nvSpPr>
        <p:spPr>
          <a:xfrm>
            <a:off x="2655613" y="2226390"/>
            <a:ext cx="7019925" cy="1097280"/>
          </a:xfrm>
          <a:prstGeom prst="round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D728DB8-7B5C-4008-A12E-CDEAEE612C9D}"/>
              </a:ext>
            </a:extLst>
          </p:cNvPr>
          <p:cNvSpPr/>
          <p:nvPr/>
        </p:nvSpPr>
        <p:spPr>
          <a:xfrm>
            <a:off x="2655613" y="3549338"/>
            <a:ext cx="7019925" cy="109728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6">
            <a:extLst>
              <a:ext uri="{FF2B5EF4-FFF2-40B4-BE49-F238E27FC236}">
                <a16:creationId xmlns:a16="http://schemas.microsoft.com/office/drawing/2014/main" id="{5C1FA76F-B240-4EB2-A935-BEBF8F8C314E}"/>
              </a:ext>
            </a:extLst>
          </p:cNvPr>
          <p:cNvCxnSpPr>
            <a:cxnSpLocks/>
            <a:stCxn id="77" idx="2"/>
            <a:endCxn id="50" idx="3"/>
          </p:cNvCxnSpPr>
          <p:nvPr/>
        </p:nvCxnSpPr>
        <p:spPr>
          <a:xfrm rot="5400000">
            <a:off x="8237286" y="2838182"/>
            <a:ext cx="1628199" cy="86233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Straight Arrow Connector 16">
            <a:extLst>
              <a:ext uri="{FF2B5EF4-FFF2-40B4-BE49-F238E27FC236}">
                <a16:creationId xmlns:a16="http://schemas.microsoft.com/office/drawing/2014/main" id="{E2FF5928-CD94-4C81-BC97-D072453111D1}"/>
              </a:ext>
            </a:extLst>
          </p:cNvPr>
          <p:cNvCxnSpPr>
            <a:cxnSpLocks/>
            <a:stCxn id="77" idx="2"/>
            <a:endCxn id="41" idx="3"/>
          </p:cNvCxnSpPr>
          <p:nvPr/>
        </p:nvCxnSpPr>
        <p:spPr>
          <a:xfrm rot="5400000">
            <a:off x="7667782" y="2268678"/>
            <a:ext cx="1628199" cy="2001343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Arrow Connector 16">
            <a:extLst>
              <a:ext uri="{FF2B5EF4-FFF2-40B4-BE49-F238E27FC236}">
                <a16:creationId xmlns:a16="http://schemas.microsoft.com/office/drawing/2014/main" id="{436CFDEF-04C2-4966-ABBA-499724322A7F}"/>
              </a:ext>
            </a:extLst>
          </p:cNvPr>
          <p:cNvCxnSpPr>
            <a:cxnSpLocks/>
            <a:stCxn id="77" idx="2"/>
            <a:endCxn id="32" idx="3"/>
          </p:cNvCxnSpPr>
          <p:nvPr/>
        </p:nvCxnSpPr>
        <p:spPr>
          <a:xfrm rot="5400000">
            <a:off x="7066300" y="1667196"/>
            <a:ext cx="1628199" cy="3204307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Arrow Connector 16">
            <a:extLst>
              <a:ext uri="{FF2B5EF4-FFF2-40B4-BE49-F238E27FC236}">
                <a16:creationId xmlns:a16="http://schemas.microsoft.com/office/drawing/2014/main" id="{82413C72-C469-4C86-942D-B7692AA64B9F}"/>
              </a:ext>
            </a:extLst>
          </p:cNvPr>
          <p:cNvCxnSpPr>
            <a:cxnSpLocks/>
            <a:stCxn id="77" idx="2"/>
            <a:endCxn id="10" idx="3"/>
          </p:cNvCxnSpPr>
          <p:nvPr/>
        </p:nvCxnSpPr>
        <p:spPr>
          <a:xfrm rot="5400000">
            <a:off x="6476684" y="1077580"/>
            <a:ext cx="1628199" cy="4383539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74FEA26-F00C-4021-87F9-0529D8D480EF}"/>
              </a:ext>
            </a:extLst>
          </p:cNvPr>
          <p:cNvSpPr/>
          <p:nvPr/>
        </p:nvSpPr>
        <p:spPr>
          <a:xfrm>
            <a:off x="2655613" y="4870839"/>
            <a:ext cx="7019925" cy="1097280"/>
          </a:xfrm>
          <a:prstGeom prst="roundRect">
            <a:avLst/>
          </a:prstGeom>
          <a:solidFill>
            <a:srgbClr val="FFC9DE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C3CB9C-6995-4121-A7DA-B4B1FEEEF744}"/>
              </a:ext>
            </a:extLst>
          </p:cNvPr>
          <p:cNvSpPr/>
          <p:nvPr/>
        </p:nvSpPr>
        <p:spPr>
          <a:xfrm>
            <a:off x="2810364" y="3914171"/>
            <a:ext cx="14588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hidden layer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2C676EA-C659-4007-87E8-4E1107BDF287}"/>
              </a:ext>
            </a:extLst>
          </p:cNvPr>
          <p:cNvSpPr/>
          <p:nvPr/>
        </p:nvSpPr>
        <p:spPr>
          <a:xfrm>
            <a:off x="2810363" y="2589853"/>
            <a:ext cx="1438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output layer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B32B84-5C9D-49BA-B6A6-8E6E055CEA39}"/>
              </a:ext>
            </a:extLst>
          </p:cNvPr>
          <p:cNvSpPr/>
          <p:nvPr/>
        </p:nvSpPr>
        <p:spPr>
          <a:xfrm>
            <a:off x="2810364" y="5238665"/>
            <a:ext cx="1288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input layer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33A468A-FADC-414C-A96F-E19D56A4B6E8}"/>
              </a:ext>
            </a:extLst>
          </p:cNvPr>
          <p:cNvSpPr/>
          <p:nvPr/>
        </p:nvSpPr>
        <p:spPr>
          <a:xfrm>
            <a:off x="2810363" y="5947787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input chars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0ACAAC-6A7D-4215-8E1B-35658B3A29F8}"/>
              </a:ext>
            </a:extLst>
          </p:cNvPr>
          <p:cNvSpPr/>
          <p:nvPr/>
        </p:nvSpPr>
        <p:spPr>
          <a:xfrm>
            <a:off x="2810363" y="1890569"/>
            <a:ext cx="1435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chars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0"/>
            <a:endCxn id="9" idx="2"/>
          </p:cNvCxnSpPr>
          <p:nvPr/>
        </p:nvCxnSpPr>
        <p:spPr>
          <a:xfrm flipV="1">
            <a:off x="4824692" y="3216330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72860" y="59477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"h"</a:t>
            </a:r>
          </a:p>
        </p:txBody>
      </p:sp>
      <p:cxnSp>
        <p:nvCxnSpPr>
          <p:cNvPr id="33" name="Straight Arrow Connector 32"/>
          <p:cNvCxnSpPr>
            <a:stCxn id="30" idx="0"/>
            <a:endCxn id="32" idx="2"/>
          </p:cNvCxnSpPr>
          <p:nvPr/>
        </p:nvCxnSpPr>
        <p:spPr>
          <a:xfrm flipV="1">
            <a:off x="6003924" y="4540648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0"/>
            <a:endCxn id="31" idx="2"/>
          </p:cNvCxnSpPr>
          <p:nvPr/>
        </p:nvCxnSpPr>
        <p:spPr>
          <a:xfrm flipV="1">
            <a:off x="6003924" y="3216330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52092" y="59477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"e"</a:t>
            </a: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>
          <a:xfrm flipV="1">
            <a:off x="7206888" y="4540648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1" idx="0"/>
            <a:endCxn id="40" idx="2"/>
          </p:cNvCxnSpPr>
          <p:nvPr/>
        </p:nvCxnSpPr>
        <p:spPr>
          <a:xfrm flipV="1">
            <a:off x="7206888" y="3216330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991925" y="5947787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cxnSp>
        <p:nvCxnSpPr>
          <p:cNvPr id="51" name="Straight Arrow Connector 50"/>
          <p:cNvCxnSpPr>
            <a:stCxn id="48" idx="0"/>
            <a:endCxn id="50" idx="2"/>
          </p:cNvCxnSpPr>
          <p:nvPr/>
        </p:nvCxnSpPr>
        <p:spPr>
          <a:xfrm flipV="1">
            <a:off x="8345896" y="4540648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0" idx="0"/>
            <a:endCxn id="49" idx="2"/>
          </p:cNvCxnSpPr>
          <p:nvPr/>
        </p:nvCxnSpPr>
        <p:spPr>
          <a:xfrm flipV="1">
            <a:off x="8345896" y="3216330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8130933" y="5947787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cxnSp>
        <p:nvCxnSpPr>
          <p:cNvPr id="60" name="Straight Arrow Connector 59"/>
          <p:cNvCxnSpPr>
            <a:stCxn id="32" idx="3"/>
            <a:endCxn id="41" idx="1"/>
          </p:cNvCxnSpPr>
          <p:nvPr/>
        </p:nvCxnSpPr>
        <p:spPr>
          <a:xfrm>
            <a:off x="6278244" y="4083448"/>
            <a:ext cx="654324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1" idx="3"/>
            <a:endCxn id="50" idx="1"/>
          </p:cNvCxnSpPr>
          <p:nvPr/>
        </p:nvCxnSpPr>
        <p:spPr>
          <a:xfrm>
            <a:off x="7481208" y="4083448"/>
            <a:ext cx="590368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1874611" y="1249331"/>
            <a:ext cx="8326438" cy="641239"/>
          </a:xfrm>
        </p:spPr>
        <p:txBody>
          <a:bodyPr/>
          <a:lstStyle/>
          <a:p>
            <a:r>
              <a:rPr lang="en-US" dirty="0"/>
              <a:t>Language Model Training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572860" y="1890569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"e"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788961" y="1890569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"l"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991925" y="1890569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"l"</a:t>
            </a:r>
          </a:p>
        </p:txBody>
      </p:sp>
      <p:sp>
        <p:nvSpPr>
          <p:cNvPr id="84" name="Rectangle 83"/>
          <p:cNvSpPr/>
          <p:nvPr/>
        </p:nvSpPr>
        <p:spPr>
          <a:xfrm>
            <a:off x="8096470" y="1890569"/>
            <a:ext cx="4988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"o"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4544809" y="2282078"/>
            <a:ext cx="559769" cy="954107"/>
            <a:chOff x="4479669" y="2310936"/>
            <a:chExt cx="559769" cy="954107"/>
          </a:xfrm>
        </p:grpSpPr>
        <p:sp>
          <p:nvSpPr>
            <p:cNvPr id="9" name="Rectangle 8"/>
            <p:cNvSpPr/>
            <p:nvPr/>
          </p:nvSpPr>
          <p:spPr>
            <a:xfrm>
              <a:off x="4485233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479669" y="2310936"/>
              <a:ext cx="55976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1.0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2.2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-3.0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4.1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4544809" y="3626248"/>
            <a:ext cx="559769" cy="914400"/>
            <a:chOff x="4479669" y="3655107"/>
            <a:chExt cx="559769" cy="914400"/>
          </a:xfrm>
        </p:grpSpPr>
        <p:sp>
          <p:nvSpPr>
            <p:cNvPr id="10" name="Rectangle 9"/>
            <p:cNvSpPr/>
            <p:nvPr/>
          </p:nvSpPr>
          <p:spPr>
            <a:xfrm>
              <a:off x="4485233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79669" y="3742975"/>
              <a:ext cx="55976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0.3</a:t>
              </a:r>
            </a:p>
            <a:p>
              <a:pPr algn="r"/>
              <a:r>
                <a:rPr lang="en-US" sz="1400" dirty="0"/>
                <a:t>-0.1</a:t>
              </a:r>
            </a:p>
            <a:p>
              <a:pPr algn="r"/>
              <a:r>
                <a:rPr lang="en-US" sz="1400" dirty="0"/>
                <a:t>0.9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550372" y="4930890"/>
            <a:ext cx="548640" cy="954107"/>
            <a:chOff x="4485233" y="4959748"/>
            <a:chExt cx="548640" cy="954107"/>
          </a:xfrm>
        </p:grpSpPr>
        <p:sp>
          <p:nvSpPr>
            <p:cNvPr id="8" name="Rectangle 7"/>
            <p:cNvSpPr/>
            <p:nvPr/>
          </p:nvSpPr>
          <p:spPr>
            <a:xfrm>
              <a:off x="4485233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610314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691979" y="2282078"/>
            <a:ext cx="591830" cy="954107"/>
            <a:chOff x="5626840" y="2310936"/>
            <a:chExt cx="591830" cy="954107"/>
          </a:xfrm>
        </p:grpSpPr>
        <p:sp>
          <p:nvSpPr>
            <p:cNvPr id="31" name="Rectangle 30"/>
            <p:cNvSpPr/>
            <p:nvPr/>
          </p:nvSpPr>
          <p:spPr>
            <a:xfrm>
              <a:off x="5664465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626840" y="2310936"/>
              <a:ext cx="59183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0.5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0.3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-1.0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1.2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729604" y="3626248"/>
            <a:ext cx="548640" cy="914400"/>
            <a:chOff x="5664465" y="3655107"/>
            <a:chExt cx="548640" cy="914400"/>
          </a:xfrm>
        </p:grpSpPr>
        <p:sp>
          <p:nvSpPr>
            <p:cNvPr id="32" name="Rectangle 31"/>
            <p:cNvSpPr/>
            <p:nvPr/>
          </p:nvSpPr>
          <p:spPr>
            <a:xfrm>
              <a:off x="5664465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699778" y="3742975"/>
              <a:ext cx="47801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1.0</a:t>
              </a:r>
            </a:p>
            <a:p>
              <a:pPr algn="r"/>
              <a:r>
                <a:rPr lang="en-US" sz="1400" dirty="0"/>
                <a:t>0.3</a:t>
              </a:r>
            </a:p>
            <a:p>
              <a:pPr algn="r"/>
              <a:r>
                <a:rPr lang="en-US" sz="1400" dirty="0"/>
                <a:t>0.1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729604" y="4930890"/>
            <a:ext cx="548640" cy="954107"/>
            <a:chOff x="5664465" y="4959748"/>
            <a:chExt cx="548640" cy="954107"/>
          </a:xfrm>
        </p:grpSpPr>
        <p:sp>
          <p:nvSpPr>
            <p:cNvPr id="30" name="Rectangle 29"/>
            <p:cNvSpPr/>
            <p:nvPr/>
          </p:nvSpPr>
          <p:spPr>
            <a:xfrm>
              <a:off x="5664465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89546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927005" y="2282078"/>
            <a:ext cx="559769" cy="954107"/>
            <a:chOff x="6861865" y="2310936"/>
            <a:chExt cx="559769" cy="954107"/>
          </a:xfrm>
        </p:grpSpPr>
        <p:sp>
          <p:nvSpPr>
            <p:cNvPr id="40" name="Rectangle 39"/>
            <p:cNvSpPr/>
            <p:nvPr/>
          </p:nvSpPr>
          <p:spPr>
            <a:xfrm>
              <a:off x="6867429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61865" y="2310936"/>
              <a:ext cx="55976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0.1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0.5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1.9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-1.1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927005" y="3626248"/>
            <a:ext cx="559769" cy="914400"/>
            <a:chOff x="6861865" y="3655107"/>
            <a:chExt cx="559769" cy="914400"/>
          </a:xfrm>
        </p:grpSpPr>
        <p:sp>
          <p:nvSpPr>
            <p:cNvPr id="41" name="Rectangle 40"/>
            <p:cNvSpPr/>
            <p:nvPr/>
          </p:nvSpPr>
          <p:spPr>
            <a:xfrm>
              <a:off x="6867429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61865" y="3742975"/>
              <a:ext cx="55976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0.1</a:t>
              </a:r>
            </a:p>
            <a:p>
              <a:pPr algn="r"/>
              <a:r>
                <a:rPr lang="en-US" sz="1400" dirty="0"/>
                <a:t>-0.5</a:t>
              </a:r>
            </a:p>
            <a:p>
              <a:pPr algn="r"/>
              <a:r>
                <a:rPr lang="en-US" sz="1400" dirty="0"/>
                <a:t>-0.3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932568" y="4930890"/>
            <a:ext cx="548640" cy="954107"/>
            <a:chOff x="6867429" y="4959748"/>
            <a:chExt cx="548640" cy="954107"/>
          </a:xfrm>
        </p:grpSpPr>
        <p:sp>
          <p:nvSpPr>
            <p:cNvPr id="39" name="Rectangle 38"/>
            <p:cNvSpPr/>
            <p:nvPr/>
          </p:nvSpPr>
          <p:spPr>
            <a:xfrm>
              <a:off x="6867429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992510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8066013" y="2282078"/>
            <a:ext cx="559769" cy="954107"/>
            <a:chOff x="8000873" y="2310936"/>
            <a:chExt cx="559769" cy="954107"/>
          </a:xfrm>
        </p:grpSpPr>
        <p:sp>
          <p:nvSpPr>
            <p:cNvPr id="49" name="Rectangle 48"/>
            <p:cNvSpPr/>
            <p:nvPr/>
          </p:nvSpPr>
          <p:spPr>
            <a:xfrm>
              <a:off x="8006437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000873" y="2310936"/>
              <a:ext cx="55976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0.2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-1.5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-0.1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2.2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066013" y="3626248"/>
            <a:ext cx="559769" cy="914400"/>
            <a:chOff x="8000873" y="3655107"/>
            <a:chExt cx="559769" cy="914400"/>
          </a:xfrm>
        </p:grpSpPr>
        <p:sp>
          <p:nvSpPr>
            <p:cNvPr id="50" name="Rectangle 49"/>
            <p:cNvSpPr/>
            <p:nvPr/>
          </p:nvSpPr>
          <p:spPr>
            <a:xfrm>
              <a:off x="8006437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000873" y="3742975"/>
              <a:ext cx="55976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-0.3</a:t>
              </a:r>
            </a:p>
            <a:p>
              <a:pPr algn="r"/>
              <a:r>
                <a:rPr lang="en-US" sz="1400" dirty="0"/>
                <a:t>0.9</a:t>
              </a:r>
            </a:p>
            <a:p>
              <a:pPr algn="r"/>
              <a:r>
                <a:rPr lang="en-US" sz="1400" dirty="0"/>
                <a:t>0.7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8071576" y="4930890"/>
            <a:ext cx="548640" cy="954107"/>
            <a:chOff x="8006437" y="4959748"/>
            <a:chExt cx="548640" cy="954107"/>
          </a:xfrm>
        </p:grpSpPr>
        <p:sp>
          <p:nvSpPr>
            <p:cNvPr id="48" name="Rectangle 47"/>
            <p:cNvSpPr/>
            <p:nvPr/>
          </p:nvSpPr>
          <p:spPr>
            <a:xfrm>
              <a:off x="8006437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131518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A49C28B3-D61D-40B9-9FFF-3D802FDC3099}"/>
              </a:ext>
            </a:extLst>
          </p:cNvPr>
          <p:cNvSpPr/>
          <p:nvPr/>
        </p:nvSpPr>
        <p:spPr>
          <a:xfrm>
            <a:off x="9134814" y="2090125"/>
            <a:ext cx="695474" cy="3651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Total Loss</a:t>
            </a:r>
            <a:endParaRPr lang="en-US" sz="1100" baseline="-250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F7EAB3-A6DF-467C-BE7B-8797D5BFA179}"/>
              </a:ext>
            </a:extLst>
          </p:cNvPr>
          <p:cNvCxnSpPr/>
          <p:nvPr/>
        </p:nvCxnSpPr>
        <p:spPr>
          <a:xfrm flipV="1">
            <a:off x="4824692" y="4540648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7C3FC79-FC2C-4FE3-AD04-C578BC9BB212}"/>
              </a:ext>
            </a:extLst>
          </p:cNvPr>
          <p:cNvCxnSpPr/>
          <p:nvPr/>
        </p:nvCxnSpPr>
        <p:spPr>
          <a:xfrm>
            <a:off x="5099012" y="4083448"/>
            <a:ext cx="63059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>
          <a:xfrm>
            <a:off x="9488065" y="3320938"/>
            <a:ext cx="585738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</a:t>
            </a:r>
            <a:r>
              <a:rPr lang="en-US" sz="1600" baseline="-25000" dirty="0">
                <a:solidFill>
                  <a:srgbClr val="0000FF"/>
                </a:solidFill>
              </a:rPr>
              <a:t>hy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78DDBC4-B87A-497F-B68E-0DFC7B42E7AD}"/>
              </a:ext>
            </a:extLst>
          </p:cNvPr>
          <p:cNvSpPr/>
          <p:nvPr/>
        </p:nvSpPr>
        <p:spPr>
          <a:xfrm>
            <a:off x="9487392" y="4408413"/>
            <a:ext cx="587163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sz="1600" baseline="-25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xh</a:t>
            </a:r>
            <a:endParaRPr lang="en-US" sz="1600" baseline="-25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0C48873-2CE1-4A57-87C3-E8935BB0E3D8}"/>
              </a:ext>
            </a:extLst>
          </p:cNvPr>
          <p:cNvSpPr/>
          <p:nvPr/>
        </p:nvSpPr>
        <p:spPr>
          <a:xfrm>
            <a:off x="9484186" y="3864676"/>
            <a:ext cx="593947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8000"/>
                </a:solidFill>
              </a:rPr>
              <a:t>W</a:t>
            </a:r>
            <a:r>
              <a:rPr lang="en-US" sz="1600" baseline="-25000" dirty="0" err="1">
                <a:solidFill>
                  <a:srgbClr val="008000"/>
                </a:solidFill>
              </a:rPr>
              <a:t>hh</a:t>
            </a:r>
            <a:endParaRPr lang="en-US" sz="1600" baseline="-25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979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7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838551"/>
          </a:xfrm>
        </p:spPr>
        <p:txBody>
          <a:bodyPr/>
          <a:lstStyle/>
          <a:p>
            <a:pPr algn="ctr"/>
            <a:r>
              <a:rPr lang="en-US" dirty="0"/>
              <a:t>Character-level Language Model</a:t>
            </a:r>
            <a:br>
              <a:rPr lang="en-US" dirty="0"/>
            </a:br>
            <a:r>
              <a:rPr lang="en-US" dirty="0"/>
              <a:t>Testing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73998201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ontent Placeholder 1">
            <a:extLst>
              <a:ext uri="{FF2B5EF4-FFF2-40B4-BE49-F238E27FC236}">
                <a16:creationId xmlns:a16="http://schemas.microsoft.com/office/drawing/2014/main" id="{7106AA64-C377-4212-9BC2-7AE5D6A2B6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Start with input prefix (seed)</a:t>
            </a:r>
          </a:p>
          <a:p>
            <a:pPr lvl="1"/>
            <a:r>
              <a:rPr lang="en-US" sz="1800" dirty="0"/>
              <a:t>One character prefix</a:t>
            </a:r>
          </a:p>
          <a:p>
            <a:r>
              <a:rPr lang="en-US" sz="2000" dirty="0"/>
              <a:t>Forward pass using trained weights </a:t>
            </a:r>
            <a:r>
              <a:rPr lang="en-US" sz="2000" dirty="0" err="1">
                <a:solidFill>
                  <a:srgbClr val="C00000"/>
                </a:solidFill>
              </a:rPr>
              <a:t>W</a:t>
            </a:r>
            <a:r>
              <a:rPr lang="en-US" sz="2000" baseline="-25000" dirty="0" err="1">
                <a:solidFill>
                  <a:srgbClr val="C00000"/>
                </a:solidFill>
              </a:rPr>
              <a:t>xh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8000"/>
                </a:solidFill>
              </a:rPr>
              <a:t>W</a:t>
            </a:r>
            <a:r>
              <a:rPr lang="en-US" sz="2000" baseline="-25000" dirty="0" err="1">
                <a:solidFill>
                  <a:srgbClr val="008000"/>
                </a:solidFill>
              </a:rPr>
              <a:t>hh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W</a:t>
            </a:r>
            <a:r>
              <a:rPr lang="en-US" sz="2000" baseline="-25000" dirty="0">
                <a:solidFill>
                  <a:srgbClr val="0000FF"/>
                </a:solidFill>
              </a:rPr>
              <a:t>hy</a:t>
            </a:r>
            <a:r>
              <a:rPr lang="en-US" sz="2000" baseline="-25000" dirty="0"/>
              <a:t> </a:t>
            </a:r>
            <a:endParaRPr lang="en-US" sz="2000" dirty="0"/>
          </a:p>
          <a:p>
            <a:pPr lvl="1"/>
            <a:r>
              <a:rPr lang="en-US" sz="1800" dirty="0"/>
              <a:t>First hidden input is zeros</a:t>
            </a:r>
          </a:p>
          <a:p>
            <a:pPr lvl="1"/>
            <a:r>
              <a:rPr lang="en-US" sz="1800" dirty="0"/>
              <a:t>Result score y</a:t>
            </a:r>
          </a:p>
          <a:p>
            <a:r>
              <a:rPr lang="en-US" sz="2000" dirty="0"/>
              <a:t>Convert score to probability distribution using </a:t>
            </a:r>
            <a:r>
              <a:rPr lang="en-US" sz="2000" dirty="0" err="1"/>
              <a:t>softmax</a:t>
            </a:r>
            <a:r>
              <a:rPr lang="en-US" sz="20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Time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7407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ontent Placeholder 1">
            <a:extLst>
              <a:ext uri="{FF2B5EF4-FFF2-40B4-BE49-F238E27FC236}">
                <a16:creationId xmlns:a16="http://schemas.microsoft.com/office/drawing/2014/main" id="{7106AA64-C377-4212-9BC2-7AE5D6A2B6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Random sample to synthesize (predict) output character</a:t>
            </a:r>
          </a:p>
          <a:p>
            <a:r>
              <a:rPr lang="en-US" sz="2000" dirty="0"/>
              <a:t>Pass predicted character as input to the next timestep</a:t>
            </a:r>
          </a:p>
          <a:p>
            <a:r>
              <a:rPr lang="en-US" sz="2000" dirty="0"/>
              <a:t>Repeat process to synthesize next characters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Time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64656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D85D163-33D2-4A5C-B1D3-5EC7DD18AB28}"/>
              </a:ext>
            </a:extLst>
          </p:cNvPr>
          <p:cNvGrpSpPr/>
          <p:nvPr/>
        </p:nvGrpSpPr>
        <p:grpSpPr>
          <a:xfrm>
            <a:off x="2655613" y="2319236"/>
            <a:ext cx="7019925" cy="868680"/>
            <a:chOff x="1131612" y="2721690"/>
            <a:chExt cx="7019925" cy="100584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0B68144D-31FB-4355-8BE5-38F97D0A109B}"/>
                </a:ext>
              </a:extLst>
            </p:cNvPr>
            <p:cNvSpPr/>
            <p:nvPr/>
          </p:nvSpPr>
          <p:spPr>
            <a:xfrm>
              <a:off x="1131612" y="2721690"/>
              <a:ext cx="7019925" cy="10058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988E7CE-7881-403E-A429-D7569D8A61EC}"/>
                </a:ext>
              </a:extLst>
            </p:cNvPr>
            <p:cNvSpPr/>
            <p:nvPr/>
          </p:nvSpPr>
          <p:spPr>
            <a:xfrm>
              <a:off x="1286363" y="3034378"/>
              <a:ext cx="1015021" cy="3920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</a:rPr>
                <a:t>softmax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FD4CD04-C68D-492C-83AE-02A9A9C1EC3F}"/>
              </a:ext>
            </a:extLst>
          </p:cNvPr>
          <p:cNvGrpSpPr/>
          <p:nvPr/>
        </p:nvGrpSpPr>
        <p:grpSpPr>
          <a:xfrm>
            <a:off x="2655613" y="4192054"/>
            <a:ext cx="7019925" cy="868680"/>
            <a:chOff x="1131612" y="3816038"/>
            <a:chExt cx="7019925" cy="100584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D728DB8-7B5C-4008-A12E-CDEAEE612C9D}"/>
                </a:ext>
              </a:extLst>
            </p:cNvPr>
            <p:cNvSpPr/>
            <p:nvPr/>
          </p:nvSpPr>
          <p:spPr>
            <a:xfrm>
              <a:off x="1131612" y="3816038"/>
              <a:ext cx="7019925" cy="100584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7C3CB9C-6995-4121-A7DA-B4B1FEEEF744}"/>
                </a:ext>
              </a:extLst>
            </p:cNvPr>
            <p:cNvSpPr/>
            <p:nvPr/>
          </p:nvSpPr>
          <p:spPr>
            <a:xfrm>
              <a:off x="1286363" y="4138251"/>
              <a:ext cx="1458861" cy="392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</a:rPr>
                <a:t>hidden layer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44BAF0-A65E-4072-A70A-0A023A1614B8}"/>
              </a:ext>
            </a:extLst>
          </p:cNvPr>
          <p:cNvGrpSpPr/>
          <p:nvPr/>
        </p:nvGrpSpPr>
        <p:grpSpPr>
          <a:xfrm>
            <a:off x="2655613" y="3255645"/>
            <a:ext cx="7019925" cy="868680"/>
            <a:chOff x="1131612" y="2721690"/>
            <a:chExt cx="7019925" cy="1005840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3BC4B4D-11D9-4AB7-8C50-FEFAE0F1CBDA}"/>
                </a:ext>
              </a:extLst>
            </p:cNvPr>
            <p:cNvSpPr/>
            <p:nvPr/>
          </p:nvSpPr>
          <p:spPr>
            <a:xfrm>
              <a:off x="1131612" y="2721690"/>
              <a:ext cx="7019925" cy="100584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C676EA-C659-4007-87E8-4E1107BDF287}"/>
                </a:ext>
              </a:extLst>
            </p:cNvPr>
            <p:cNvSpPr/>
            <p:nvPr/>
          </p:nvSpPr>
          <p:spPr>
            <a:xfrm>
              <a:off x="1286363" y="3034378"/>
              <a:ext cx="1438022" cy="392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output layer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FDE711-8B43-4AB5-82F6-79CDF72A3412}"/>
              </a:ext>
            </a:extLst>
          </p:cNvPr>
          <p:cNvGrpSpPr/>
          <p:nvPr/>
        </p:nvGrpSpPr>
        <p:grpSpPr>
          <a:xfrm>
            <a:off x="2655613" y="5128464"/>
            <a:ext cx="7019925" cy="868680"/>
            <a:chOff x="1131612" y="4928439"/>
            <a:chExt cx="7019925" cy="100584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74FEA26-F00C-4021-87F9-0529D8D480EF}"/>
                </a:ext>
              </a:extLst>
            </p:cNvPr>
            <p:cNvSpPr/>
            <p:nvPr/>
          </p:nvSpPr>
          <p:spPr>
            <a:xfrm>
              <a:off x="1131612" y="4928439"/>
              <a:ext cx="7019925" cy="1005840"/>
            </a:xfrm>
            <a:prstGeom prst="roundRect">
              <a:avLst/>
            </a:prstGeom>
            <a:solidFill>
              <a:srgbClr val="FFC9DE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B32B84-5C9D-49BA-B6A6-8E6E055CEA39}"/>
                </a:ext>
              </a:extLst>
            </p:cNvPr>
            <p:cNvSpPr/>
            <p:nvPr/>
          </p:nvSpPr>
          <p:spPr>
            <a:xfrm>
              <a:off x="1286363" y="5250202"/>
              <a:ext cx="1288943" cy="392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input layer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633A468A-FADC-414C-A96F-E19D56A4B6E8}"/>
              </a:ext>
            </a:extLst>
          </p:cNvPr>
          <p:cNvSpPr/>
          <p:nvPr/>
        </p:nvSpPr>
        <p:spPr>
          <a:xfrm>
            <a:off x="2810364" y="5985888"/>
            <a:ext cx="1221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input prefix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0ACAAC-6A7D-4215-8E1B-35658B3A29F8}"/>
              </a:ext>
            </a:extLst>
          </p:cNvPr>
          <p:cNvSpPr/>
          <p:nvPr/>
        </p:nvSpPr>
        <p:spPr>
          <a:xfrm>
            <a:off x="2810363" y="1820337"/>
            <a:ext cx="1265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Sample randomly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  <a:stCxn id="10" idx="0"/>
            <a:endCxn id="9" idx="2"/>
          </p:cNvCxnSpPr>
          <p:nvPr/>
        </p:nvCxnSpPr>
        <p:spPr>
          <a:xfrm flipV="1">
            <a:off x="4817031" y="4055145"/>
            <a:ext cx="0" cy="2004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65199" y="59858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"h"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47800" y="59858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"e"</a:t>
            </a:r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1874611" y="1249331"/>
            <a:ext cx="8326438" cy="641239"/>
          </a:xfrm>
        </p:spPr>
        <p:txBody>
          <a:bodyPr/>
          <a:lstStyle/>
          <a:p>
            <a:r>
              <a:rPr lang="en-US" dirty="0"/>
              <a:t>Test Time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565199" y="1938194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"e"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21F61F-D30E-4544-9E90-7053C4F88C90}"/>
              </a:ext>
            </a:extLst>
          </p:cNvPr>
          <p:cNvGrpSpPr/>
          <p:nvPr/>
        </p:nvGrpSpPr>
        <p:grpSpPr>
          <a:xfrm>
            <a:off x="4577222" y="3304666"/>
            <a:ext cx="479618" cy="769441"/>
            <a:chOff x="3053222" y="3304665"/>
            <a:chExt cx="479618" cy="769441"/>
          </a:xfrm>
        </p:grpSpPr>
        <p:sp>
          <p:nvSpPr>
            <p:cNvPr id="9" name="Rectangle 8"/>
            <p:cNvSpPr/>
            <p:nvPr/>
          </p:nvSpPr>
          <p:spPr>
            <a:xfrm>
              <a:off x="3087291" y="3323625"/>
              <a:ext cx="41148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053222" y="3304665"/>
              <a:ext cx="47961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1.0</a:t>
              </a:r>
            </a:p>
            <a:p>
              <a:pPr algn="r"/>
              <a:r>
                <a:rPr lang="en-US" sz="1100" b="1" dirty="0">
                  <a:solidFill>
                    <a:srgbClr val="009900"/>
                  </a:solidFill>
                </a:rPr>
                <a:t>4.1</a:t>
              </a:r>
            </a:p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-3.0</a:t>
              </a:r>
            </a:p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2.1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87E82E-1862-4DC6-8188-C2E161651246}"/>
              </a:ext>
            </a:extLst>
          </p:cNvPr>
          <p:cNvGrpSpPr/>
          <p:nvPr/>
        </p:nvGrpSpPr>
        <p:grpSpPr>
          <a:xfrm>
            <a:off x="4577222" y="4255595"/>
            <a:ext cx="479618" cy="731520"/>
            <a:chOff x="3053222" y="4255595"/>
            <a:chExt cx="479618" cy="731520"/>
          </a:xfrm>
        </p:grpSpPr>
        <p:sp>
          <p:nvSpPr>
            <p:cNvPr id="10" name="Rectangle 9"/>
            <p:cNvSpPr/>
            <p:nvPr/>
          </p:nvSpPr>
          <p:spPr>
            <a:xfrm>
              <a:off x="3087291" y="4255595"/>
              <a:ext cx="411480" cy="7315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053222" y="4321273"/>
              <a:ext cx="47961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0.3</a:t>
              </a:r>
            </a:p>
            <a:p>
              <a:pPr algn="r"/>
              <a:r>
                <a:rPr lang="en-US" sz="1100" dirty="0"/>
                <a:t>-0.1</a:t>
              </a:r>
            </a:p>
            <a:p>
              <a:pPr algn="r"/>
              <a:r>
                <a:rPr lang="en-US" sz="1100" dirty="0"/>
                <a:t>0.9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43A51E5-F4FF-47A4-B905-4CA762B39F4F}"/>
              </a:ext>
            </a:extLst>
          </p:cNvPr>
          <p:cNvGrpSpPr/>
          <p:nvPr/>
        </p:nvGrpSpPr>
        <p:grpSpPr>
          <a:xfrm>
            <a:off x="4611291" y="5178085"/>
            <a:ext cx="411480" cy="769441"/>
            <a:chOff x="3087291" y="5178084"/>
            <a:chExt cx="411480" cy="769441"/>
          </a:xfrm>
        </p:grpSpPr>
        <p:sp>
          <p:nvSpPr>
            <p:cNvPr id="8" name="Rectangle 7"/>
            <p:cNvSpPr/>
            <p:nvPr/>
          </p:nvSpPr>
          <p:spPr>
            <a:xfrm>
              <a:off x="3087291" y="5197044"/>
              <a:ext cx="411480" cy="7315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55814" y="5178084"/>
              <a:ext cx="27443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1</a:t>
              </a:r>
            </a:p>
            <a:p>
              <a:pPr algn="r"/>
              <a:r>
                <a:rPr lang="en-US" sz="1100" dirty="0"/>
                <a:t>0</a:t>
              </a:r>
            </a:p>
            <a:p>
              <a:pPr algn="r"/>
              <a:r>
                <a:rPr lang="en-US" sz="1100" dirty="0"/>
                <a:t>0</a:t>
              </a:r>
            </a:p>
            <a:p>
              <a:pPr algn="r"/>
              <a:r>
                <a:rPr lang="en-US" sz="1100" dirty="0"/>
                <a:t>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E57EB1-A0E6-499A-9435-BFA85DD962DD}"/>
              </a:ext>
            </a:extLst>
          </p:cNvPr>
          <p:cNvGrpSpPr/>
          <p:nvPr/>
        </p:nvGrpSpPr>
        <p:grpSpPr>
          <a:xfrm>
            <a:off x="5793892" y="5178085"/>
            <a:ext cx="411480" cy="769441"/>
            <a:chOff x="4269892" y="5178084"/>
            <a:chExt cx="411480" cy="769441"/>
          </a:xfrm>
        </p:grpSpPr>
        <p:sp>
          <p:nvSpPr>
            <p:cNvPr id="30" name="Rectangle 29"/>
            <p:cNvSpPr/>
            <p:nvPr/>
          </p:nvSpPr>
          <p:spPr>
            <a:xfrm>
              <a:off x="4269892" y="5197044"/>
              <a:ext cx="411480" cy="7315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338415" y="5178084"/>
              <a:ext cx="27443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0</a:t>
              </a:r>
            </a:p>
            <a:p>
              <a:pPr algn="r"/>
              <a:r>
                <a:rPr lang="en-US" sz="1100" dirty="0"/>
                <a:t>1</a:t>
              </a:r>
            </a:p>
            <a:p>
              <a:pPr algn="r"/>
              <a:r>
                <a:rPr lang="en-US" sz="1100" dirty="0"/>
                <a:t>0</a:t>
              </a:r>
            </a:p>
            <a:p>
              <a:pPr algn="r"/>
              <a:r>
                <a:rPr lang="en-US" sz="1100" dirty="0"/>
                <a:t>0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F7EAB3-A6DF-467C-BE7B-8797D5BFA179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4817031" y="4987116"/>
            <a:ext cx="0" cy="2099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>
          <a:xfrm>
            <a:off x="9438299" y="4014540"/>
            <a:ext cx="585738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</a:t>
            </a:r>
            <a:r>
              <a:rPr lang="en-US" sz="1600" baseline="-25000" dirty="0">
                <a:solidFill>
                  <a:srgbClr val="0000FF"/>
                </a:solidFill>
              </a:rPr>
              <a:t>hy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78DDBC4-B87A-497F-B68E-0DFC7B42E7AD}"/>
              </a:ext>
            </a:extLst>
          </p:cNvPr>
          <p:cNvSpPr/>
          <p:nvPr/>
        </p:nvSpPr>
        <p:spPr>
          <a:xfrm>
            <a:off x="9437588" y="4835358"/>
            <a:ext cx="587163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sz="1600" baseline="-25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xh</a:t>
            </a:r>
            <a:endParaRPr lang="en-US" sz="1600" baseline="-25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0C48873-2CE1-4A57-87C3-E8935BB0E3D8}"/>
              </a:ext>
            </a:extLst>
          </p:cNvPr>
          <p:cNvSpPr/>
          <p:nvPr/>
        </p:nvSpPr>
        <p:spPr>
          <a:xfrm>
            <a:off x="9434196" y="4424949"/>
            <a:ext cx="593947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8000"/>
                </a:solidFill>
              </a:rPr>
              <a:t>W</a:t>
            </a:r>
            <a:r>
              <a:rPr lang="en-US" sz="1600" baseline="-25000" dirty="0" err="1">
                <a:solidFill>
                  <a:srgbClr val="008000"/>
                </a:solidFill>
              </a:rPr>
              <a:t>hh</a:t>
            </a:r>
            <a:endParaRPr lang="en-US" sz="1600" baseline="-25000" dirty="0">
              <a:solidFill>
                <a:srgbClr val="008000"/>
              </a:solidFill>
            </a:endParaRPr>
          </a:p>
        </p:txBody>
      </p:sp>
      <p:cxnSp>
        <p:nvCxnSpPr>
          <p:cNvPr id="130" name="Straight Arrow Connector 16">
            <a:extLst>
              <a:ext uri="{FF2B5EF4-FFF2-40B4-BE49-F238E27FC236}">
                <a16:creationId xmlns:a16="http://schemas.microsoft.com/office/drawing/2014/main" id="{BC57092F-C334-4B21-8570-7C795696E1EE}"/>
              </a:ext>
            </a:extLst>
          </p:cNvPr>
          <p:cNvCxnSpPr>
            <a:cxnSpLocks/>
            <a:stCxn id="81" idx="0"/>
          </p:cNvCxnSpPr>
          <p:nvPr/>
        </p:nvCxnSpPr>
        <p:spPr>
          <a:xfrm rot="16200000" flipH="1">
            <a:off x="3141283" y="3613942"/>
            <a:ext cx="4285550" cy="934054"/>
          </a:xfrm>
          <a:prstGeom prst="curvedConnector5">
            <a:avLst>
              <a:gd name="adj1" fmla="val -5334"/>
              <a:gd name="adj2" fmla="val 50000"/>
              <a:gd name="adj3" fmla="val 105334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prstDash val="dashDot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74E41A-50E6-4A2C-86D3-889E83BF005E}"/>
              </a:ext>
            </a:extLst>
          </p:cNvPr>
          <p:cNvGrpSpPr/>
          <p:nvPr/>
        </p:nvGrpSpPr>
        <p:grpSpPr>
          <a:xfrm>
            <a:off x="4611292" y="2368857"/>
            <a:ext cx="426499" cy="769441"/>
            <a:chOff x="3087291" y="2368856"/>
            <a:chExt cx="426499" cy="76944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C5F8B40-C596-44C4-8A3D-608F51C2AAF6}"/>
                </a:ext>
              </a:extLst>
            </p:cNvPr>
            <p:cNvSpPr/>
            <p:nvPr/>
          </p:nvSpPr>
          <p:spPr>
            <a:xfrm>
              <a:off x="3087291" y="2387816"/>
              <a:ext cx="411480" cy="7315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4B46724-13F0-4A1B-BE8F-FEB60884AB8D}"/>
                </a:ext>
              </a:extLst>
            </p:cNvPr>
            <p:cNvSpPr/>
            <p:nvPr/>
          </p:nvSpPr>
          <p:spPr>
            <a:xfrm>
              <a:off x="3098227" y="2368856"/>
              <a:ext cx="4155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.03</a:t>
              </a:r>
            </a:p>
            <a:p>
              <a:pPr algn="r"/>
              <a:r>
                <a:rPr lang="en-US" sz="1100" dirty="0"/>
                <a:t>.84</a:t>
              </a:r>
            </a:p>
            <a:p>
              <a:pPr algn="r"/>
              <a:r>
                <a:rPr lang="en-US" sz="1100" dirty="0"/>
                <a:t>.00</a:t>
              </a:r>
            </a:p>
            <a:p>
              <a:pPr algn="r"/>
              <a:r>
                <a:rPr lang="en-US" sz="1100" dirty="0"/>
                <a:t>.13</a:t>
              </a:r>
            </a:p>
          </p:txBody>
        </p: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1E21872-1754-4704-9A75-75C426E2D7B3}"/>
              </a:ext>
            </a:extLst>
          </p:cNvPr>
          <p:cNvCxnSpPr>
            <a:cxnSpLocks/>
            <a:endCxn id="156" idx="2"/>
          </p:cNvCxnSpPr>
          <p:nvPr/>
        </p:nvCxnSpPr>
        <p:spPr>
          <a:xfrm flipV="1">
            <a:off x="4817031" y="3119337"/>
            <a:ext cx="0" cy="2042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F59C152-9285-416B-BE51-C7C218709B59}"/>
              </a:ext>
            </a:extLst>
          </p:cNvPr>
          <p:cNvSpPr/>
          <p:nvPr/>
        </p:nvSpPr>
        <p:spPr>
          <a:xfrm>
            <a:off x="5817341" y="4249685"/>
            <a:ext cx="2186152" cy="459747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sz="1300" dirty="0"/>
              <a:t>Forward Pass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261984-2DEC-411C-A2E8-FAEDC2FC226C}"/>
              </a:ext>
            </a:extLst>
          </p:cNvPr>
          <p:cNvSpPr/>
          <p:nvPr/>
        </p:nvSpPr>
        <p:spPr>
          <a:xfrm>
            <a:off x="5817342" y="3144067"/>
            <a:ext cx="2186153" cy="619276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sz="1300" dirty="0"/>
              <a:t>Convert to Probability Distribution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54FF34E-B20C-4C5B-8CE6-61CED9D626DF}"/>
              </a:ext>
            </a:extLst>
          </p:cNvPr>
          <p:cNvSpPr/>
          <p:nvPr/>
        </p:nvSpPr>
        <p:spPr>
          <a:xfrm>
            <a:off x="5817342" y="2220148"/>
            <a:ext cx="2186153" cy="619276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sz="1300" dirty="0"/>
              <a:t>Sample random based on the distribution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CA498B1-3CD0-462D-8ACE-BE4FEDC271DD}"/>
              </a:ext>
            </a:extLst>
          </p:cNvPr>
          <p:cNvSpPr/>
          <p:nvPr/>
        </p:nvSpPr>
        <p:spPr>
          <a:xfrm>
            <a:off x="6637676" y="5441887"/>
            <a:ext cx="1909928" cy="767892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d-ID" sz="1300" dirty="0"/>
              <a:t>Use as input for the next sequence</a:t>
            </a:r>
          </a:p>
        </p:txBody>
      </p:sp>
    </p:spTree>
    <p:extLst>
      <p:ext uri="{BB962C8B-B14F-4D97-AF65-F5344CB8AC3E}">
        <p14:creationId xmlns:p14="http://schemas.microsoft.com/office/powerpoint/2010/main" val="19820220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29" grpId="0"/>
      <p:bldP spid="38" grpId="0"/>
      <p:bldP spid="81" grpId="0"/>
      <p:bldP spid="45" grpId="0" animBg="1"/>
      <p:bldP spid="46" grpId="0" animBg="1"/>
      <p:bldP spid="47" grpId="0" animBg="1"/>
      <p:bldP spid="4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D85D163-33D2-4A5C-B1D3-5EC7DD18AB28}"/>
              </a:ext>
            </a:extLst>
          </p:cNvPr>
          <p:cNvGrpSpPr/>
          <p:nvPr/>
        </p:nvGrpSpPr>
        <p:grpSpPr>
          <a:xfrm>
            <a:off x="2655613" y="2319236"/>
            <a:ext cx="7019925" cy="868680"/>
            <a:chOff x="1131612" y="2721690"/>
            <a:chExt cx="7019925" cy="100584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0B68144D-31FB-4355-8BE5-38F97D0A109B}"/>
                </a:ext>
              </a:extLst>
            </p:cNvPr>
            <p:cNvSpPr/>
            <p:nvPr/>
          </p:nvSpPr>
          <p:spPr>
            <a:xfrm>
              <a:off x="1131612" y="2721690"/>
              <a:ext cx="7019925" cy="10058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988E7CE-7881-403E-A429-D7569D8A61EC}"/>
                </a:ext>
              </a:extLst>
            </p:cNvPr>
            <p:cNvSpPr/>
            <p:nvPr/>
          </p:nvSpPr>
          <p:spPr>
            <a:xfrm>
              <a:off x="1286363" y="3034378"/>
              <a:ext cx="1015021" cy="3920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</a:rPr>
                <a:t>softmax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FD4CD04-C68D-492C-83AE-02A9A9C1EC3F}"/>
              </a:ext>
            </a:extLst>
          </p:cNvPr>
          <p:cNvGrpSpPr/>
          <p:nvPr/>
        </p:nvGrpSpPr>
        <p:grpSpPr>
          <a:xfrm>
            <a:off x="2655613" y="4192054"/>
            <a:ext cx="7019925" cy="868680"/>
            <a:chOff x="1131612" y="3816038"/>
            <a:chExt cx="7019925" cy="100584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D728DB8-7B5C-4008-A12E-CDEAEE612C9D}"/>
                </a:ext>
              </a:extLst>
            </p:cNvPr>
            <p:cNvSpPr/>
            <p:nvPr/>
          </p:nvSpPr>
          <p:spPr>
            <a:xfrm>
              <a:off x="1131612" y="3816038"/>
              <a:ext cx="7019925" cy="100584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7C3CB9C-6995-4121-A7DA-B4B1FEEEF744}"/>
                </a:ext>
              </a:extLst>
            </p:cNvPr>
            <p:cNvSpPr/>
            <p:nvPr/>
          </p:nvSpPr>
          <p:spPr>
            <a:xfrm>
              <a:off x="1286363" y="4138251"/>
              <a:ext cx="1458861" cy="392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</a:rPr>
                <a:t>hidden layer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44BAF0-A65E-4072-A70A-0A023A1614B8}"/>
              </a:ext>
            </a:extLst>
          </p:cNvPr>
          <p:cNvGrpSpPr/>
          <p:nvPr/>
        </p:nvGrpSpPr>
        <p:grpSpPr>
          <a:xfrm>
            <a:off x="2655613" y="3255645"/>
            <a:ext cx="7019925" cy="868680"/>
            <a:chOff x="1131612" y="2721690"/>
            <a:chExt cx="7019925" cy="1005840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3BC4B4D-11D9-4AB7-8C50-FEFAE0F1CBDA}"/>
                </a:ext>
              </a:extLst>
            </p:cNvPr>
            <p:cNvSpPr/>
            <p:nvPr/>
          </p:nvSpPr>
          <p:spPr>
            <a:xfrm>
              <a:off x="1131612" y="2721690"/>
              <a:ext cx="7019925" cy="100584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C676EA-C659-4007-87E8-4E1107BDF287}"/>
                </a:ext>
              </a:extLst>
            </p:cNvPr>
            <p:cNvSpPr/>
            <p:nvPr/>
          </p:nvSpPr>
          <p:spPr>
            <a:xfrm>
              <a:off x="1286363" y="3034378"/>
              <a:ext cx="1438022" cy="392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output layer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FDE711-8B43-4AB5-82F6-79CDF72A3412}"/>
              </a:ext>
            </a:extLst>
          </p:cNvPr>
          <p:cNvGrpSpPr/>
          <p:nvPr/>
        </p:nvGrpSpPr>
        <p:grpSpPr>
          <a:xfrm>
            <a:off x="2655613" y="5128464"/>
            <a:ext cx="7019925" cy="868680"/>
            <a:chOff x="1131612" y="4928439"/>
            <a:chExt cx="7019925" cy="100584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74FEA26-F00C-4021-87F9-0529D8D480EF}"/>
                </a:ext>
              </a:extLst>
            </p:cNvPr>
            <p:cNvSpPr/>
            <p:nvPr/>
          </p:nvSpPr>
          <p:spPr>
            <a:xfrm>
              <a:off x="1131612" y="4928439"/>
              <a:ext cx="7019925" cy="1005840"/>
            </a:xfrm>
            <a:prstGeom prst="roundRect">
              <a:avLst/>
            </a:prstGeom>
            <a:solidFill>
              <a:srgbClr val="FFC9DE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B32B84-5C9D-49BA-B6A6-8E6E055CEA39}"/>
                </a:ext>
              </a:extLst>
            </p:cNvPr>
            <p:cNvSpPr/>
            <p:nvPr/>
          </p:nvSpPr>
          <p:spPr>
            <a:xfrm>
              <a:off x="1286363" y="5250202"/>
              <a:ext cx="1288943" cy="392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input layer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633A468A-FADC-414C-A96F-E19D56A4B6E8}"/>
              </a:ext>
            </a:extLst>
          </p:cNvPr>
          <p:cNvSpPr/>
          <p:nvPr/>
        </p:nvSpPr>
        <p:spPr>
          <a:xfrm>
            <a:off x="2810364" y="5985888"/>
            <a:ext cx="1221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input prefix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0ACAAC-6A7D-4215-8E1B-35658B3A29F8}"/>
              </a:ext>
            </a:extLst>
          </p:cNvPr>
          <p:cNvSpPr/>
          <p:nvPr/>
        </p:nvSpPr>
        <p:spPr>
          <a:xfrm>
            <a:off x="2810363" y="1820337"/>
            <a:ext cx="1265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Sample randomly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6942163" y="6451601"/>
            <a:ext cx="3315778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  <a:stCxn id="10" idx="0"/>
            <a:endCxn id="9" idx="2"/>
          </p:cNvCxnSpPr>
          <p:nvPr/>
        </p:nvCxnSpPr>
        <p:spPr>
          <a:xfrm flipV="1">
            <a:off x="4817031" y="4055145"/>
            <a:ext cx="0" cy="2004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65199" y="59858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"h"</a:t>
            </a:r>
          </a:p>
        </p:txBody>
      </p:sp>
      <p:cxnSp>
        <p:nvCxnSpPr>
          <p:cNvPr id="33" name="Straight Arrow Connector 32"/>
          <p:cNvCxnSpPr>
            <a:cxnSpLocks/>
            <a:stCxn id="30" idx="0"/>
            <a:endCxn id="32" idx="2"/>
          </p:cNvCxnSpPr>
          <p:nvPr/>
        </p:nvCxnSpPr>
        <p:spPr>
          <a:xfrm flipV="1">
            <a:off x="5999632" y="4987116"/>
            <a:ext cx="0" cy="2099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32" idx="0"/>
            <a:endCxn id="31" idx="2"/>
          </p:cNvCxnSpPr>
          <p:nvPr/>
        </p:nvCxnSpPr>
        <p:spPr>
          <a:xfrm flipV="1">
            <a:off x="5999632" y="4055145"/>
            <a:ext cx="0" cy="2004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47800" y="59858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"e"</a:t>
            </a:r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1874611" y="1249331"/>
            <a:ext cx="8326438" cy="641239"/>
          </a:xfrm>
        </p:spPr>
        <p:txBody>
          <a:bodyPr/>
          <a:lstStyle/>
          <a:p>
            <a:r>
              <a:rPr lang="en-US" dirty="0"/>
              <a:t>Test Time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565199" y="1938194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"e"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784669" y="1938194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"l"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1291" y="3323625"/>
            <a:ext cx="41148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5" name="Rectangle 84"/>
          <p:cNvSpPr/>
          <p:nvPr/>
        </p:nvSpPr>
        <p:spPr>
          <a:xfrm>
            <a:off x="4577222" y="3304666"/>
            <a:ext cx="4796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>
                <a:solidFill>
                  <a:srgbClr val="FF0000"/>
                </a:solidFill>
              </a:rPr>
              <a:t>1.0</a:t>
            </a:r>
          </a:p>
          <a:p>
            <a:pPr algn="r"/>
            <a:r>
              <a:rPr lang="en-US" sz="1100" b="1" dirty="0">
                <a:solidFill>
                  <a:srgbClr val="009900"/>
                </a:solidFill>
              </a:rPr>
              <a:t>4.1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-3.0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2.1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11291" y="4255595"/>
            <a:ext cx="41148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6" name="Rectangle 85"/>
          <p:cNvSpPr/>
          <p:nvPr/>
        </p:nvSpPr>
        <p:spPr>
          <a:xfrm>
            <a:off x="4577222" y="4321273"/>
            <a:ext cx="4796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0.3</a:t>
            </a:r>
          </a:p>
          <a:p>
            <a:pPr algn="r"/>
            <a:r>
              <a:rPr lang="en-US" sz="1100" dirty="0"/>
              <a:t>-0.1</a:t>
            </a:r>
          </a:p>
          <a:p>
            <a:pPr algn="r"/>
            <a:r>
              <a:rPr lang="en-US" sz="1100" dirty="0"/>
              <a:t>0.9</a:t>
            </a:r>
          </a:p>
        </p:txBody>
      </p:sp>
      <p:sp>
        <p:nvSpPr>
          <p:cNvPr id="8" name="Rectangle 7"/>
          <p:cNvSpPr/>
          <p:nvPr/>
        </p:nvSpPr>
        <p:spPr>
          <a:xfrm>
            <a:off x="4611291" y="5197044"/>
            <a:ext cx="41148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7" name="Rectangle 86"/>
          <p:cNvSpPr/>
          <p:nvPr/>
        </p:nvSpPr>
        <p:spPr>
          <a:xfrm>
            <a:off x="4679814" y="5178085"/>
            <a:ext cx="2744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1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710537-C168-4E1A-B99D-2F736143A7EC}"/>
              </a:ext>
            </a:extLst>
          </p:cNvPr>
          <p:cNvGrpSpPr/>
          <p:nvPr/>
        </p:nvGrpSpPr>
        <p:grpSpPr>
          <a:xfrm>
            <a:off x="5793892" y="3304666"/>
            <a:ext cx="458374" cy="769441"/>
            <a:chOff x="4269892" y="3304665"/>
            <a:chExt cx="458374" cy="769441"/>
          </a:xfrm>
        </p:grpSpPr>
        <p:sp>
          <p:nvSpPr>
            <p:cNvPr id="31" name="Rectangle 30"/>
            <p:cNvSpPr/>
            <p:nvPr/>
          </p:nvSpPr>
          <p:spPr>
            <a:xfrm>
              <a:off x="4269892" y="3323625"/>
              <a:ext cx="41148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290326" y="3304665"/>
              <a:ext cx="43794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0.5</a:t>
              </a:r>
            </a:p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0.3</a:t>
              </a:r>
            </a:p>
            <a:p>
              <a:pPr algn="r"/>
              <a:r>
                <a:rPr lang="en-US" sz="1100" b="1" dirty="0">
                  <a:solidFill>
                    <a:srgbClr val="009900"/>
                  </a:solidFill>
                </a:rPr>
                <a:t>1.2</a:t>
              </a:r>
            </a:p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0.9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6750DC-FCE0-4D60-ADED-01D6CECFD599}"/>
              </a:ext>
            </a:extLst>
          </p:cNvPr>
          <p:cNvGrpSpPr/>
          <p:nvPr/>
        </p:nvGrpSpPr>
        <p:grpSpPr>
          <a:xfrm>
            <a:off x="5791883" y="4255595"/>
            <a:ext cx="415498" cy="731520"/>
            <a:chOff x="4267883" y="4255595"/>
            <a:chExt cx="415498" cy="731520"/>
          </a:xfrm>
        </p:grpSpPr>
        <p:sp>
          <p:nvSpPr>
            <p:cNvPr id="32" name="Rectangle 31"/>
            <p:cNvSpPr/>
            <p:nvPr/>
          </p:nvSpPr>
          <p:spPr>
            <a:xfrm>
              <a:off x="4269892" y="4255595"/>
              <a:ext cx="411480" cy="7315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267883" y="4321273"/>
              <a:ext cx="41549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1.0</a:t>
              </a:r>
            </a:p>
            <a:p>
              <a:pPr algn="r"/>
              <a:r>
                <a:rPr lang="en-US" sz="1100" dirty="0"/>
                <a:t>0.3</a:t>
              </a:r>
            </a:p>
            <a:p>
              <a:pPr algn="r"/>
              <a:r>
                <a:rPr lang="en-US" sz="1100" dirty="0"/>
                <a:t>0.1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5793892" y="5197044"/>
            <a:ext cx="41148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5862415" y="5178085"/>
            <a:ext cx="2744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1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F7EAB3-A6DF-467C-BE7B-8797D5BFA179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4817031" y="4987116"/>
            <a:ext cx="0" cy="2099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7C3FC79-FC2C-4FE3-AD04-C578BC9BB212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>
            <a:off x="5022772" y="4621355"/>
            <a:ext cx="771121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>
          <a:xfrm>
            <a:off x="9438299" y="4014540"/>
            <a:ext cx="585738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</a:t>
            </a:r>
            <a:r>
              <a:rPr lang="en-US" sz="1600" baseline="-25000" dirty="0">
                <a:solidFill>
                  <a:srgbClr val="0000FF"/>
                </a:solidFill>
              </a:rPr>
              <a:t>hy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78DDBC4-B87A-497F-B68E-0DFC7B42E7AD}"/>
              </a:ext>
            </a:extLst>
          </p:cNvPr>
          <p:cNvSpPr/>
          <p:nvPr/>
        </p:nvSpPr>
        <p:spPr>
          <a:xfrm>
            <a:off x="9437588" y="4835358"/>
            <a:ext cx="587163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sz="1600" baseline="-25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xh</a:t>
            </a:r>
            <a:endParaRPr lang="en-US" sz="1600" baseline="-25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0C48873-2CE1-4A57-87C3-E8935BB0E3D8}"/>
              </a:ext>
            </a:extLst>
          </p:cNvPr>
          <p:cNvSpPr/>
          <p:nvPr/>
        </p:nvSpPr>
        <p:spPr>
          <a:xfrm>
            <a:off x="9434196" y="4424949"/>
            <a:ext cx="593947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8000"/>
                </a:solidFill>
              </a:rPr>
              <a:t>W</a:t>
            </a:r>
            <a:r>
              <a:rPr lang="en-US" sz="1600" baseline="-25000" dirty="0" err="1">
                <a:solidFill>
                  <a:srgbClr val="008000"/>
                </a:solidFill>
              </a:rPr>
              <a:t>hh</a:t>
            </a:r>
            <a:endParaRPr lang="en-US" sz="1600" baseline="-25000" dirty="0">
              <a:solidFill>
                <a:srgbClr val="008000"/>
              </a:solidFill>
            </a:endParaRPr>
          </a:p>
        </p:txBody>
      </p:sp>
      <p:cxnSp>
        <p:nvCxnSpPr>
          <p:cNvPr id="77" name="Straight Arrow Connector 16">
            <a:extLst>
              <a:ext uri="{FF2B5EF4-FFF2-40B4-BE49-F238E27FC236}">
                <a16:creationId xmlns:a16="http://schemas.microsoft.com/office/drawing/2014/main" id="{BB7DC157-B5E1-4307-80B3-66E93358B4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41283" y="3613942"/>
            <a:ext cx="4285550" cy="934054"/>
          </a:xfrm>
          <a:prstGeom prst="curvedConnector5">
            <a:avLst>
              <a:gd name="adj1" fmla="val -5334"/>
              <a:gd name="adj2" fmla="val 50000"/>
              <a:gd name="adj3" fmla="val 105334"/>
            </a:avLst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6">
            <a:extLst>
              <a:ext uri="{FF2B5EF4-FFF2-40B4-BE49-F238E27FC236}">
                <a16:creationId xmlns:a16="http://schemas.microsoft.com/office/drawing/2014/main" id="{E3EAD02C-CE7E-47DD-A54C-6580D3DD84B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27428" y="3594892"/>
            <a:ext cx="4285550" cy="934054"/>
          </a:xfrm>
          <a:prstGeom prst="curvedConnector5">
            <a:avLst>
              <a:gd name="adj1" fmla="val -5334"/>
              <a:gd name="adj2" fmla="val 50000"/>
              <a:gd name="adj3" fmla="val 105334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prstDash val="dashDot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70CA01E-44A0-484B-B302-1DFD1F9FE39E}"/>
              </a:ext>
            </a:extLst>
          </p:cNvPr>
          <p:cNvSpPr/>
          <p:nvPr/>
        </p:nvSpPr>
        <p:spPr>
          <a:xfrm>
            <a:off x="4611291" y="2387816"/>
            <a:ext cx="411480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883876-8E92-41B2-B285-32AEB3F42D4D}"/>
              </a:ext>
            </a:extLst>
          </p:cNvPr>
          <p:cNvSpPr/>
          <p:nvPr/>
        </p:nvSpPr>
        <p:spPr>
          <a:xfrm>
            <a:off x="4622228" y="2368857"/>
            <a:ext cx="41556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.03</a:t>
            </a:r>
          </a:p>
          <a:p>
            <a:pPr algn="r"/>
            <a:r>
              <a:rPr lang="en-US" sz="1100" dirty="0"/>
              <a:t>.84</a:t>
            </a:r>
          </a:p>
          <a:p>
            <a:pPr algn="r"/>
            <a:r>
              <a:rPr lang="en-US" sz="1100" dirty="0"/>
              <a:t>.00</a:t>
            </a:r>
          </a:p>
          <a:p>
            <a:pPr algn="r"/>
            <a:r>
              <a:rPr lang="en-US" sz="1100" dirty="0"/>
              <a:t>.13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AE45640-6520-4AAF-81C1-92C7F1B557C9}"/>
              </a:ext>
            </a:extLst>
          </p:cNvPr>
          <p:cNvCxnSpPr>
            <a:cxnSpLocks/>
            <a:endCxn id="117" idx="2"/>
          </p:cNvCxnSpPr>
          <p:nvPr/>
        </p:nvCxnSpPr>
        <p:spPr>
          <a:xfrm flipV="1">
            <a:off x="4817031" y="3119337"/>
            <a:ext cx="0" cy="2042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0A912D-528B-438B-BD9A-673CD34526EA}"/>
              </a:ext>
            </a:extLst>
          </p:cNvPr>
          <p:cNvGrpSpPr/>
          <p:nvPr/>
        </p:nvGrpSpPr>
        <p:grpSpPr>
          <a:xfrm>
            <a:off x="5791852" y="2368857"/>
            <a:ext cx="415563" cy="769441"/>
            <a:chOff x="4267851" y="2368856"/>
            <a:chExt cx="415563" cy="769441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354A0E-77B2-424B-A8D7-CD9FF3CDAAB0}"/>
                </a:ext>
              </a:extLst>
            </p:cNvPr>
            <p:cNvSpPr/>
            <p:nvPr/>
          </p:nvSpPr>
          <p:spPr>
            <a:xfrm>
              <a:off x="4269892" y="2387816"/>
              <a:ext cx="411480" cy="7315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3F312A0-0A1B-45A2-B216-14A26379F360}"/>
                </a:ext>
              </a:extLst>
            </p:cNvPr>
            <p:cNvSpPr/>
            <p:nvPr/>
          </p:nvSpPr>
          <p:spPr>
            <a:xfrm>
              <a:off x="4267851" y="2368856"/>
              <a:ext cx="4155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.25</a:t>
              </a:r>
            </a:p>
            <a:p>
              <a:pPr algn="r"/>
              <a:r>
                <a:rPr lang="en-US" sz="1100" dirty="0"/>
                <a:t>.20</a:t>
              </a:r>
            </a:p>
            <a:p>
              <a:pPr algn="r"/>
              <a:r>
                <a:rPr lang="en-US" sz="1100" dirty="0"/>
                <a:t>.50</a:t>
              </a:r>
            </a:p>
            <a:p>
              <a:pPr algn="r"/>
              <a:r>
                <a:rPr lang="en-US" sz="1100" dirty="0"/>
                <a:t>.05</a:t>
              </a: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953E239-E93E-499A-815B-9C6465AEBF65}"/>
              </a:ext>
            </a:extLst>
          </p:cNvPr>
          <p:cNvCxnSpPr>
            <a:cxnSpLocks/>
            <a:stCxn id="31" idx="0"/>
            <a:endCxn id="124" idx="2"/>
          </p:cNvCxnSpPr>
          <p:nvPr/>
        </p:nvCxnSpPr>
        <p:spPr>
          <a:xfrm flipV="1">
            <a:off x="5999633" y="3138297"/>
            <a:ext cx="1" cy="18532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CDE4371-F76B-476C-B444-4DE1157AF7FA}"/>
              </a:ext>
            </a:extLst>
          </p:cNvPr>
          <p:cNvSpPr/>
          <p:nvPr/>
        </p:nvSpPr>
        <p:spPr>
          <a:xfrm>
            <a:off x="6904294" y="5985887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"l"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5DF95B-8A3D-45FD-BD54-447E1F9DAB5D}"/>
              </a:ext>
            </a:extLst>
          </p:cNvPr>
          <p:cNvGrpSpPr/>
          <p:nvPr/>
        </p:nvGrpSpPr>
        <p:grpSpPr>
          <a:xfrm>
            <a:off x="6913517" y="5178085"/>
            <a:ext cx="411480" cy="769441"/>
            <a:chOff x="5389517" y="5178084"/>
            <a:chExt cx="411480" cy="769441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EF8F4D7-2CAD-4192-88AF-A0AC14E5AFEF}"/>
                </a:ext>
              </a:extLst>
            </p:cNvPr>
            <p:cNvSpPr/>
            <p:nvPr/>
          </p:nvSpPr>
          <p:spPr>
            <a:xfrm>
              <a:off x="5389517" y="5197044"/>
              <a:ext cx="411480" cy="7315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0855B31-72DC-429D-9D5E-4E21D09697DF}"/>
                </a:ext>
              </a:extLst>
            </p:cNvPr>
            <p:cNvSpPr/>
            <p:nvPr/>
          </p:nvSpPr>
          <p:spPr>
            <a:xfrm>
              <a:off x="5458040" y="5178084"/>
              <a:ext cx="27443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0</a:t>
              </a:r>
            </a:p>
            <a:p>
              <a:pPr algn="r"/>
              <a:r>
                <a:rPr lang="en-US" sz="1100" dirty="0"/>
                <a:t>0</a:t>
              </a:r>
            </a:p>
            <a:p>
              <a:pPr algn="r"/>
              <a:r>
                <a:rPr lang="en-US" sz="1100" dirty="0"/>
                <a:t>1</a:t>
              </a:r>
            </a:p>
            <a:p>
              <a:pPr algn="r"/>
              <a:r>
                <a:rPr lang="en-US" sz="11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42752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1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D85D163-33D2-4A5C-B1D3-5EC7DD18AB28}"/>
              </a:ext>
            </a:extLst>
          </p:cNvPr>
          <p:cNvGrpSpPr/>
          <p:nvPr/>
        </p:nvGrpSpPr>
        <p:grpSpPr>
          <a:xfrm>
            <a:off x="2655613" y="2319236"/>
            <a:ext cx="7019925" cy="868680"/>
            <a:chOff x="1131612" y="2721690"/>
            <a:chExt cx="7019925" cy="100584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0B68144D-31FB-4355-8BE5-38F97D0A109B}"/>
                </a:ext>
              </a:extLst>
            </p:cNvPr>
            <p:cNvSpPr/>
            <p:nvPr/>
          </p:nvSpPr>
          <p:spPr>
            <a:xfrm>
              <a:off x="1131612" y="2721690"/>
              <a:ext cx="7019925" cy="10058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988E7CE-7881-403E-A429-D7569D8A61EC}"/>
                </a:ext>
              </a:extLst>
            </p:cNvPr>
            <p:cNvSpPr/>
            <p:nvPr/>
          </p:nvSpPr>
          <p:spPr>
            <a:xfrm>
              <a:off x="1286363" y="3034378"/>
              <a:ext cx="1015021" cy="3920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</a:rPr>
                <a:t>softmax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FD4CD04-C68D-492C-83AE-02A9A9C1EC3F}"/>
              </a:ext>
            </a:extLst>
          </p:cNvPr>
          <p:cNvGrpSpPr/>
          <p:nvPr/>
        </p:nvGrpSpPr>
        <p:grpSpPr>
          <a:xfrm>
            <a:off x="2655613" y="4192054"/>
            <a:ext cx="7019925" cy="868680"/>
            <a:chOff x="1131612" y="3816038"/>
            <a:chExt cx="7019925" cy="1005840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D728DB8-7B5C-4008-A12E-CDEAEE612C9D}"/>
                </a:ext>
              </a:extLst>
            </p:cNvPr>
            <p:cNvSpPr/>
            <p:nvPr/>
          </p:nvSpPr>
          <p:spPr>
            <a:xfrm>
              <a:off x="1131612" y="3816038"/>
              <a:ext cx="7019925" cy="100584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7C3CB9C-6995-4121-A7DA-B4B1FEEEF744}"/>
                </a:ext>
              </a:extLst>
            </p:cNvPr>
            <p:cNvSpPr/>
            <p:nvPr/>
          </p:nvSpPr>
          <p:spPr>
            <a:xfrm>
              <a:off x="1286363" y="4138251"/>
              <a:ext cx="1458861" cy="392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</a:rPr>
                <a:t>hidden layer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44BAF0-A65E-4072-A70A-0A023A1614B8}"/>
              </a:ext>
            </a:extLst>
          </p:cNvPr>
          <p:cNvGrpSpPr/>
          <p:nvPr/>
        </p:nvGrpSpPr>
        <p:grpSpPr>
          <a:xfrm>
            <a:off x="2655613" y="3255645"/>
            <a:ext cx="7019925" cy="868680"/>
            <a:chOff x="1131612" y="2721690"/>
            <a:chExt cx="7019925" cy="1005840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3BC4B4D-11D9-4AB7-8C50-FEFAE0F1CBDA}"/>
                </a:ext>
              </a:extLst>
            </p:cNvPr>
            <p:cNvSpPr/>
            <p:nvPr/>
          </p:nvSpPr>
          <p:spPr>
            <a:xfrm>
              <a:off x="1131612" y="2721690"/>
              <a:ext cx="7019925" cy="1005840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C676EA-C659-4007-87E8-4E1107BDF287}"/>
                </a:ext>
              </a:extLst>
            </p:cNvPr>
            <p:cNvSpPr/>
            <p:nvPr/>
          </p:nvSpPr>
          <p:spPr>
            <a:xfrm>
              <a:off x="1286363" y="3034378"/>
              <a:ext cx="1438022" cy="392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output layer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CFDE711-8B43-4AB5-82F6-79CDF72A3412}"/>
              </a:ext>
            </a:extLst>
          </p:cNvPr>
          <p:cNvGrpSpPr/>
          <p:nvPr/>
        </p:nvGrpSpPr>
        <p:grpSpPr>
          <a:xfrm>
            <a:off x="2655613" y="5128464"/>
            <a:ext cx="7019925" cy="868680"/>
            <a:chOff x="1131612" y="4928439"/>
            <a:chExt cx="7019925" cy="100584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74FEA26-F00C-4021-87F9-0529D8D480EF}"/>
                </a:ext>
              </a:extLst>
            </p:cNvPr>
            <p:cNvSpPr/>
            <p:nvPr/>
          </p:nvSpPr>
          <p:spPr>
            <a:xfrm>
              <a:off x="1131612" y="4928439"/>
              <a:ext cx="7019925" cy="1005840"/>
            </a:xfrm>
            <a:prstGeom prst="roundRect">
              <a:avLst/>
            </a:prstGeom>
            <a:solidFill>
              <a:srgbClr val="FFC9DE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DB32B84-5C9D-49BA-B6A6-8E6E055CEA39}"/>
                </a:ext>
              </a:extLst>
            </p:cNvPr>
            <p:cNvSpPr/>
            <p:nvPr/>
          </p:nvSpPr>
          <p:spPr>
            <a:xfrm>
              <a:off x="1286363" y="5250202"/>
              <a:ext cx="1288943" cy="3920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input layer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633A468A-FADC-414C-A96F-E19D56A4B6E8}"/>
              </a:ext>
            </a:extLst>
          </p:cNvPr>
          <p:cNvSpPr/>
          <p:nvPr/>
        </p:nvSpPr>
        <p:spPr>
          <a:xfrm>
            <a:off x="2810364" y="5985888"/>
            <a:ext cx="1221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input prefix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0ACAAC-6A7D-4215-8E1B-35658B3A29F8}"/>
              </a:ext>
            </a:extLst>
          </p:cNvPr>
          <p:cNvSpPr/>
          <p:nvPr/>
        </p:nvSpPr>
        <p:spPr>
          <a:xfrm>
            <a:off x="2810363" y="1820337"/>
            <a:ext cx="1265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Sample randomly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6942163" y="6451601"/>
            <a:ext cx="3315778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  <a:stCxn id="10" idx="0"/>
            <a:endCxn id="9" idx="2"/>
          </p:cNvCxnSpPr>
          <p:nvPr/>
        </p:nvCxnSpPr>
        <p:spPr>
          <a:xfrm flipV="1">
            <a:off x="4817031" y="4055145"/>
            <a:ext cx="0" cy="2004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65199" y="59858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"h"</a:t>
            </a:r>
          </a:p>
        </p:txBody>
      </p:sp>
      <p:cxnSp>
        <p:nvCxnSpPr>
          <p:cNvPr id="33" name="Straight Arrow Connector 32"/>
          <p:cNvCxnSpPr>
            <a:cxnSpLocks/>
          </p:cNvCxnSpPr>
          <p:nvPr/>
        </p:nvCxnSpPr>
        <p:spPr>
          <a:xfrm flipV="1">
            <a:off x="5999632" y="4987116"/>
            <a:ext cx="0" cy="2099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5999632" y="4055145"/>
            <a:ext cx="0" cy="2004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47800" y="59858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"e"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7119257" y="4987116"/>
            <a:ext cx="0" cy="2099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904294" y="5985887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"l"</a:t>
            </a:r>
          </a:p>
        </p:txBody>
      </p:sp>
      <p:cxnSp>
        <p:nvCxnSpPr>
          <p:cNvPr id="51" name="Straight Arrow Connector 50"/>
          <p:cNvCxnSpPr>
            <a:cxnSpLocks/>
          </p:cNvCxnSpPr>
          <p:nvPr/>
        </p:nvCxnSpPr>
        <p:spPr>
          <a:xfrm flipV="1">
            <a:off x="8291528" y="4987116"/>
            <a:ext cx="0" cy="2099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8076565" y="5985887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"l"</a:t>
            </a:r>
          </a:p>
        </p:txBody>
      </p:sp>
      <p:cxnSp>
        <p:nvCxnSpPr>
          <p:cNvPr id="60" name="Straight Arrow Connector 59"/>
          <p:cNvCxnSpPr>
            <a:cxnSpLocks/>
            <a:stCxn id="32" idx="3"/>
            <a:endCxn id="41" idx="1"/>
          </p:cNvCxnSpPr>
          <p:nvPr/>
        </p:nvCxnSpPr>
        <p:spPr>
          <a:xfrm>
            <a:off x="6205373" y="4621355"/>
            <a:ext cx="708145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41" idx="3"/>
            <a:endCxn id="50" idx="1"/>
          </p:cNvCxnSpPr>
          <p:nvPr/>
        </p:nvCxnSpPr>
        <p:spPr>
          <a:xfrm>
            <a:off x="7324998" y="4621355"/>
            <a:ext cx="760791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1874611" y="1249331"/>
            <a:ext cx="8326438" cy="641239"/>
          </a:xfrm>
        </p:spPr>
        <p:txBody>
          <a:bodyPr/>
          <a:lstStyle/>
          <a:p>
            <a:r>
              <a:rPr lang="en-US" dirty="0"/>
              <a:t>Test Time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565199" y="1938194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"e"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784669" y="1938194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"l"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904294" y="1938194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"l"</a:t>
            </a:r>
          </a:p>
        </p:txBody>
      </p:sp>
      <p:sp>
        <p:nvSpPr>
          <p:cNvPr id="84" name="Rectangle 83"/>
          <p:cNvSpPr/>
          <p:nvPr/>
        </p:nvSpPr>
        <p:spPr>
          <a:xfrm>
            <a:off x="8042102" y="1938194"/>
            <a:ext cx="4988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"o"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1291" y="3323625"/>
            <a:ext cx="41148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5" name="Rectangle 84"/>
          <p:cNvSpPr/>
          <p:nvPr/>
        </p:nvSpPr>
        <p:spPr>
          <a:xfrm>
            <a:off x="4577222" y="3304666"/>
            <a:ext cx="4796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>
                <a:solidFill>
                  <a:srgbClr val="FF0000"/>
                </a:solidFill>
              </a:rPr>
              <a:t>1.0</a:t>
            </a:r>
          </a:p>
          <a:p>
            <a:pPr algn="r"/>
            <a:r>
              <a:rPr lang="en-US" sz="1100" b="1" dirty="0">
                <a:solidFill>
                  <a:srgbClr val="009900"/>
                </a:solidFill>
              </a:rPr>
              <a:t>4.1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-3.0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2.1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11291" y="4255595"/>
            <a:ext cx="41148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6" name="Rectangle 85"/>
          <p:cNvSpPr/>
          <p:nvPr/>
        </p:nvSpPr>
        <p:spPr>
          <a:xfrm>
            <a:off x="4577222" y="4321273"/>
            <a:ext cx="4796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0.3</a:t>
            </a:r>
          </a:p>
          <a:p>
            <a:pPr algn="r"/>
            <a:r>
              <a:rPr lang="en-US" sz="1100" dirty="0"/>
              <a:t>-0.1</a:t>
            </a:r>
          </a:p>
          <a:p>
            <a:pPr algn="r"/>
            <a:r>
              <a:rPr lang="en-US" sz="1100" dirty="0"/>
              <a:t>0.9</a:t>
            </a:r>
          </a:p>
        </p:txBody>
      </p:sp>
      <p:sp>
        <p:nvSpPr>
          <p:cNvPr id="8" name="Rectangle 7"/>
          <p:cNvSpPr/>
          <p:nvPr/>
        </p:nvSpPr>
        <p:spPr>
          <a:xfrm>
            <a:off x="4611291" y="5197044"/>
            <a:ext cx="41148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7" name="Rectangle 86"/>
          <p:cNvSpPr/>
          <p:nvPr/>
        </p:nvSpPr>
        <p:spPr>
          <a:xfrm>
            <a:off x="4679814" y="5178085"/>
            <a:ext cx="2744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1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93892" y="3323625"/>
            <a:ext cx="41148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8" name="Rectangle 87"/>
          <p:cNvSpPr/>
          <p:nvPr/>
        </p:nvSpPr>
        <p:spPr>
          <a:xfrm>
            <a:off x="5814326" y="3304666"/>
            <a:ext cx="4379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>
                <a:solidFill>
                  <a:srgbClr val="FF0000"/>
                </a:solidFill>
              </a:rPr>
              <a:t>0.5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0.3</a:t>
            </a:r>
          </a:p>
          <a:p>
            <a:pPr algn="r"/>
            <a:r>
              <a:rPr lang="en-US" sz="1100" b="1" dirty="0">
                <a:solidFill>
                  <a:srgbClr val="009900"/>
                </a:solidFill>
              </a:rPr>
              <a:t>1.2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0.9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93892" y="4255595"/>
            <a:ext cx="41148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9" name="Rectangle 88"/>
          <p:cNvSpPr/>
          <p:nvPr/>
        </p:nvSpPr>
        <p:spPr>
          <a:xfrm>
            <a:off x="5791883" y="4321273"/>
            <a:ext cx="41549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1.0</a:t>
            </a:r>
          </a:p>
          <a:p>
            <a:pPr algn="r"/>
            <a:r>
              <a:rPr lang="en-US" sz="1100" dirty="0"/>
              <a:t>0.3</a:t>
            </a:r>
          </a:p>
          <a:p>
            <a:pPr algn="r"/>
            <a:r>
              <a:rPr lang="en-US" sz="1100" dirty="0"/>
              <a:t>0.1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93892" y="5197044"/>
            <a:ext cx="41148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5862415" y="5178085"/>
            <a:ext cx="2744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1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148ED2-4507-495F-8CE8-DDE941C75328}"/>
              </a:ext>
            </a:extLst>
          </p:cNvPr>
          <p:cNvGrpSpPr/>
          <p:nvPr/>
        </p:nvGrpSpPr>
        <p:grpSpPr>
          <a:xfrm>
            <a:off x="6879448" y="3304665"/>
            <a:ext cx="479618" cy="950930"/>
            <a:chOff x="5355448" y="3304665"/>
            <a:chExt cx="479618" cy="950930"/>
          </a:xfrm>
        </p:grpSpPr>
        <p:cxnSp>
          <p:nvCxnSpPr>
            <p:cNvPr id="43" name="Straight Arrow Connector 42"/>
            <p:cNvCxnSpPr>
              <a:cxnSpLocks/>
            </p:cNvCxnSpPr>
            <p:nvPr/>
          </p:nvCxnSpPr>
          <p:spPr>
            <a:xfrm flipV="1">
              <a:off x="5595257" y="4055145"/>
              <a:ext cx="0" cy="20045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5389517" y="3323625"/>
              <a:ext cx="41148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355448" y="3304665"/>
              <a:ext cx="47961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0.1</a:t>
              </a:r>
            </a:p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0.5</a:t>
              </a:r>
            </a:p>
            <a:p>
              <a:pPr algn="r"/>
              <a:r>
                <a:rPr lang="en-US" sz="1100" b="1" dirty="0">
                  <a:solidFill>
                    <a:srgbClr val="009900"/>
                  </a:solidFill>
                </a:rPr>
                <a:t>1.9</a:t>
              </a:r>
            </a:p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-1.1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E9C87A2-534F-4044-87DF-1B0076344174}"/>
              </a:ext>
            </a:extLst>
          </p:cNvPr>
          <p:cNvGrpSpPr/>
          <p:nvPr/>
        </p:nvGrpSpPr>
        <p:grpSpPr>
          <a:xfrm>
            <a:off x="6879448" y="4255595"/>
            <a:ext cx="479618" cy="731520"/>
            <a:chOff x="5355448" y="4255595"/>
            <a:chExt cx="479618" cy="731520"/>
          </a:xfrm>
        </p:grpSpPr>
        <p:sp>
          <p:nvSpPr>
            <p:cNvPr id="41" name="Rectangle 40"/>
            <p:cNvSpPr/>
            <p:nvPr/>
          </p:nvSpPr>
          <p:spPr>
            <a:xfrm>
              <a:off x="5389517" y="4255595"/>
              <a:ext cx="411480" cy="7315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355448" y="4321273"/>
              <a:ext cx="47961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0.1</a:t>
              </a:r>
            </a:p>
            <a:p>
              <a:pPr algn="r"/>
              <a:r>
                <a:rPr lang="en-US" sz="1100" dirty="0"/>
                <a:t>-0.5</a:t>
              </a:r>
            </a:p>
            <a:p>
              <a:pPr algn="r"/>
              <a:r>
                <a:rPr lang="en-US" sz="1100" dirty="0"/>
                <a:t>-0.3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6913517" y="5197044"/>
            <a:ext cx="41148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6982040" y="5178085"/>
            <a:ext cx="2744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1</a:t>
            </a:r>
          </a:p>
          <a:p>
            <a:pPr algn="r"/>
            <a:r>
              <a:rPr lang="en-US" sz="1100" dirty="0"/>
              <a:t>0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54C8283-7CC9-4EEF-B440-3624D18C3C74}"/>
              </a:ext>
            </a:extLst>
          </p:cNvPr>
          <p:cNvGrpSpPr/>
          <p:nvPr/>
        </p:nvGrpSpPr>
        <p:grpSpPr>
          <a:xfrm>
            <a:off x="8051719" y="3304665"/>
            <a:ext cx="479618" cy="950930"/>
            <a:chOff x="6527719" y="3304665"/>
            <a:chExt cx="479618" cy="950930"/>
          </a:xfrm>
        </p:grpSpPr>
        <p:cxnSp>
          <p:nvCxnSpPr>
            <p:cNvPr id="52" name="Straight Arrow Connector 51"/>
            <p:cNvCxnSpPr>
              <a:cxnSpLocks/>
            </p:cNvCxnSpPr>
            <p:nvPr/>
          </p:nvCxnSpPr>
          <p:spPr>
            <a:xfrm flipV="1">
              <a:off x="6767528" y="4055145"/>
              <a:ext cx="0" cy="20045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6561788" y="3323625"/>
              <a:ext cx="41148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527719" y="3304665"/>
              <a:ext cx="47961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0.2</a:t>
              </a:r>
            </a:p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-1.5</a:t>
              </a:r>
            </a:p>
            <a:p>
              <a:pPr algn="r"/>
              <a:r>
                <a:rPr lang="en-US" sz="1100" dirty="0">
                  <a:solidFill>
                    <a:srgbClr val="FF0000"/>
                  </a:solidFill>
                </a:rPr>
                <a:t>-0.1</a:t>
              </a:r>
            </a:p>
            <a:p>
              <a:pPr algn="r"/>
              <a:r>
                <a:rPr lang="en-US" sz="1100" b="1" dirty="0">
                  <a:solidFill>
                    <a:srgbClr val="009900"/>
                  </a:solidFill>
                </a:rPr>
                <a:t>2.2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3264C78-27A6-411B-8B6A-2666EDC4D47C}"/>
              </a:ext>
            </a:extLst>
          </p:cNvPr>
          <p:cNvGrpSpPr/>
          <p:nvPr/>
        </p:nvGrpSpPr>
        <p:grpSpPr>
          <a:xfrm>
            <a:off x="8051719" y="4255595"/>
            <a:ext cx="479618" cy="731520"/>
            <a:chOff x="6527719" y="4255595"/>
            <a:chExt cx="479618" cy="731520"/>
          </a:xfrm>
        </p:grpSpPr>
        <p:sp>
          <p:nvSpPr>
            <p:cNvPr id="50" name="Rectangle 49"/>
            <p:cNvSpPr/>
            <p:nvPr/>
          </p:nvSpPr>
          <p:spPr>
            <a:xfrm>
              <a:off x="6561788" y="4255595"/>
              <a:ext cx="411480" cy="7315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527719" y="4321273"/>
              <a:ext cx="479618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-0.3</a:t>
              </a:r>
            </a:p>
            <a:p>
              <a:pPr algn="r"/>
              <a:r>
                <a:rPr lang="en-US" sz="1100" dirty="0"/>
                <a:t>0.9</a:t>
              </a:r>
            </a:p>
            <a:p>
              <a:pPr algn="r"/>
              <a:r>
                <a:rPr lang="en-US" sz="1100" dirty="0"/>
                <a:t>0.7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52EAE2-8728-4194-B7D8-91F687303B08}"/>
              </a:ext>
            </a:extLst>
          </p:cNvPr>
          <p:cNvGrpSpPr/>
          <p:nvPr/>
        </p:nvGrpSpPr>
        <p:grpSpPr>
          <a:xfrm>
            <a:off x="8085788" y="5178085"/>
            <a:ext cx="411480" cy="769441"/>
            <a:chOff x="6561788" y="5178084"/>
            <a:chExt cx="411480" cy="769441"/>
          </a:xfrm>
        </p:grpSpPr>
        <p:sp>
          <p:nvSpPr>
            <p:cNvPr id="48" name="Rectangle 47"/>
            <p:cNvSpPr/>
            <p:nvPr/>
          </p:nvSpPr>
          <p:spPr>
            <a:xfrm>
              <a:off x="6561788" y="5197044"/>
              <a:ext cx="411480" cy="7315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0311" y="5178084"/>
              <a:ext cx="274434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0</a:t>
              </a:r>
            </a:p>
            <a:p>
              <a:pPr algn="r"/>
              <a:r>
                <a:rPr lang="en-US" sz="1100" dirty="0"/>
                <a:t>0</a:t>
              </a:r>
            </a:p>
            <a:p>
              <a:pPr algn="r"/>
              <a:r>
                <a:rPr lang="en-US" sz="1100" dirty="0"/>
                <a:t>1</a:t>
              </a:r>
            </a:p>
            <a:p>
              <a:pPr algn="r"/>
              <a:r>
                <a:rPr lang="en-US" sz="1100" dirty="0"/>
                <a:t>0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F7EAB3-A6DF-467C-BE7B-8797D5BFA179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4817031" y="4987116"/>
            <a:ext cx="0" cy="2099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7C3FC79-FC2C-4FE3-AD04-C578BC9BB212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>
            <a:off x="5022772" y="4621355"/>
            <a:ext cx="771121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>
          <a:xfrm>
            <a:off x="9438299" y="4014540"/>
            <a:ext cx="585738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</a:t>
            </a:r>
            <a:r>
              <a:rPr lang="en-US" sz="1600" baseline="-25000" dirty="0">
                <a:solidFill>
                  <a:srgbClr val="0000FF"/>
                </a:solidFill>
              </a:rPr>
              <a:t>hy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78DDBC4-B87A-497F-B68E-0DFC7B42E7AD}"/>
              </a:ext>
            </a:extLst>
          </p:cNvPr>
          <p:cNvSpPr/>
          <p:nvPr/>
        </p:nvSpPr>
        <p:spPr>
          <a:xfrm>
            <a:off x="9437588" y="4835358"/>
            <a:ext cx="587163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sz="1600" baseline="-25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xh</a:t>
            </a:r>
            <a:endParaRPr lang="en-US" sz="1600" baseline="-25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0C48873-2CE1-4A57-87C3-E8935BB0E3D8}"/>
              </a:ext>
            </a:extLst>
          </p:cNvPr>
          <p:cNvSpPr/>
          <p:nvPr/>
        </p:nvSpPr>
        <p:spPr>
          <a:xfrm>
            <a:off x="9434196" y="4424949"/>
            <a:ext cx="593947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8000"/>
                </a:solidFill>
              </a:rPr>
              <a:t>W</a:t>
            </a:r>
            <a:r>
              <a:rPr lang="en-US" sz="1600" baseline="-25000" dirty="0" err="1">
                <a:solidFill>
                  <a:srgbClr val="008000"/>
                </a:solidFill>
              </a:rPr>
              <a:t>hh</a:t>
            </a:r>
            <a:endParaRPr lang="en-US" sz="1600" baseline="-25000" dirty="0">
              <a:solidFill>
                <a:srgbClr val="008000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346BBC6-4C5A-4235-AD56-8289E1CC00E6}"/>
              </a:ext>
            </a:extLst>
          </p:cNvPr>
          <p:cNvSpPr/>
          <p:nvPr/>
        </p:nvSpPr>
        <p:spPr>
          <a:xfrm>
            <a:off x="4611291" y="2387816"/>
            <a:ext cx="411480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0DFBC11-879D-4CF9-98CA-568E937C5E45}"/>
              </a:ext>
            </a:extLst>
          </p:cNvPr>
          <p:cNvSpPr/>
          <p:nvPr/>
        </p:nvSpPr>
        <p:spPr>
          <a:xfrm>
            <a:off x="4622228" y="2368857"/>
            <a:ext cx="4155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.03</a:t>
            </a:r>
          </a:p>
          <a:p>
            <a:pPr algn="r"/>
            <a:r>
              <a:rPr lang="en-US" sz="1100" dirty="0"/>
              <a:t>.84</a:t>
            </a:r>
          </a:p>
          <a:p>
            <a:pPr algn="r"/>
            <a:r>
              <a:rPr lang="en-US" sz="1100" dirty="0"/>
              <a:t>.00</a:t>
            </a:r>
          </a:p>
          <a:p>
            <a:pPr algn="r"/>
            <a:r>
              <a:rPr lang="en-US" sz="1100" dirty="0"/>
              <a:t>.13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ECEC2C2-3952-4644-8B51-B7B9F2025B30}"/>
              </a:ext>
            </a:extLst>
          </p:cNvPr>
          <p:cNvCxnSpPr>
            <a:cxnSpLocks/>
            <a:stCxn id="9" idx="0"/>
            <a:endCxn id="125" idx="2"/>
          </p:cNvCxnSpPr>
          <p:nvPr/>
        </p:nvCxnSpPr>
        <p:spPr>
          <a:xfrm flipV="1">
            <a:off x="4817031" y="3119337"/>
            <a:ext cx="0" cy="2042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16">
            <a:extLst>
              <a:ext uri="{FF2B5EF4-FFF2-40B4-BE49-F238E27FC236}">
                <a16:creationId xmlns:a16="http://schemas.microsoft.com/office/drawing/2014/main" id="{BB7DC157-B5E1-4307-80B3-66E93358B4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41283" y="3613942"/>
            <a:ext cx="4285550" cy="934054"/>
          </a:xfrm>
          <a:prstGeom prst="curvedConnector5">
            <a:avLst>
              <a:gd name="adj1" fmla="val -5334"/>
              <a:gd name="adj2" fmla="val 50000"/>
              <a:gd name="adj3" fmla="val 105334"/>
            </a:avLst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16">
            <a:extLst>
              <a:ext uri="{FF2B5EF4-FFF2-40B4-BE49-F238E27FC236}">
                <a16:creationId xmlns:a16="http://schemas.microsoft.com/office/drawing/2014/main" id="{9A10145D-ED81-4B99-9FB9-1170AD30505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7532" y="3594892"/>
            <a:ext cx="4285550" cy="934054"/>
          </a:xfrm>
          <a:prstGeom prst="curvedConnector5">
            <a:avLst>
              <a:gd name="adj1" fmla="val -5334"/>
              <a:gd name="adj2" fmla="val 50000"/>
              <a:gd name="adj3" fmla="val 105334"/>
            </a:avLst>
          </a:prstGeom>
          <a:ln>
            <a:solidFill>
              <a:schemeClr val="tx1"/>
            </a:solidFill>
            <a:prstDash val="dashDot"/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16">
            <a:extLst>
              <a:ext uri="{FF2B5EF4-FFF2-40B4-BE49-F238E27FC236}">
                <a16:creationId xmlns:a16="http://schemas.microsoft.com/office/drawing/2014/main" id="{CB13EE0E-BDC3-4BC0-862B-FADDC2D450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27428" y="3594892"/>
            <a:ext cx="4285550" cy="934054"/>
          </a:xfrm>
          <a:prstGeom prst="curvedConnector5">
            <a:avLst>
              <a:gd name="adj1" fmla="val -5334"/>
              <a:gd name="adj2" fmla="val 50000"/>
              <a:gd name="adj3" fmla="val 105334"/>
            </a:avLst>
          </a:prstGeom>
          <a:ln>
            <a:solidFill>
              <a:schemeClr val="bg1">
                <a:lumMod val="65000"/>
              </a:schemeClr>
            </a:solidFill>
            <a:prstDash val="dashDot"/>
            <a:headEnd type="none" w="med" len="med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E600193-5B8B-4074-BEE1-E9296F06F690}"/>
              </a:ext>
            </a:extLst>
          </p:cNvPr>
          <p:cNvSpPr/>
          <p:nvPr/>
        </p:nvSpPr>
        <p:spPr>
          <a:xfrm>
            <a:off x="5793892" y="2387816"/>
            <a:ext cx="411480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630F0A4-4C56-4555-82AA-020DFDF4060B}"/>
              </a:ext>
            </a:extLst>
          </p:cNvPr>
          <p:cNvSpPr/>
          <p:nvPr/>
        </p:nvSpPr>
        <p:spPr>
          <a:xfrm>
            <a:off x="5791852" y="2368857"/>
            <a:ext cx="4155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.25</a:t>
            </a:r>
          </a:p>
          <a:p>
            <a:pPr algn="r"/>
            <a:r>
              <a:rPr lang="en-US" sz="1100" dirty="0"/>
              <a:t>.20</a:t>
            </a:r>
          </a:p>
          <a:p>
            <a:pPr algn="r"/>
            <a:r>
              <a:rPr lang="en-US" sz="1100" dirty="0"/>
              <a:t>.50</a:t>
            </a:r>
          </a:p>
          <a:p>
            <a:pPr algn="r"/>
            <a:r>
              <a:rPr lang="en-US" sz="1100" dirty="0"/>
              <a:t>.05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5F274F-8F52-4AE8-99DA-BD3E7A2E16BB}"/>
              </a:ext>
            </a:extLst>
          </p:cNvPr>
          <p:cNvCxnSpPr>
            <a:cxnSpLocks/>
            <a:stCxn id="31" idx="0"/>
            <a:endCxn id="102" idx="2"/>
          </p:cNvCxnSpPr>
          <p:nvPr/>
        </p:nvCxnSpPr>
        <p:spPr>
          <a:xfrm flipV="1">
            <a:off x="5999633" y="3138297"/>
            <a:ext cx="1" cy="18532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DA2529F-7138-4F8F-B125-D174E053BFF6}"/>
              </a:ext>
            </a:extLst>
          </p:cNvPr>
          <p:cNvGrpSpPr/>
          <p:nvPr/>
        </p:nvGrpSpPr>
        <p:grpSpPr>
          <a:xfrm>
            <a:off x="6911477" y="2368857"/>
            <a:ext cx="415563" cy="954769"/>
            <a:chOff x="5387476" y="2368856"/>
            <a:chExt cx="415563" cy="954769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FDFD538-A9F0-4BD5-ADAE-E8B0071E6F4A}"/>
                </a:ext>
              </a:extLst>
            </p:cNvPr>
            <p:cNvSpPr/>
            <p:nvPr/>
          </p:nvSpPr>
          <p:spPr>
            <a:xfrm>
              <a:off x="5389517" y="2387816"/>
              <a:ext cx="411480" cy="7315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D40E21D-77FB-470E-8CCB-CC4F876F445B}"/>
                </a:ext>
              </a:extLst>
            </p:cNvPr>
            <p:cNvSpPr/>
            <p:nvPr/>
          </p:nvSpPr>
          <p:spPr>
            <a:xfrm>
              <a:off x="5387476" y="2368856"/>
              <a:ext cx="4155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.11</a:t>
              </a:r>
            </a:p>
            <a:p>
              <a:pPr algn="r"/>
              <a:r>
                <a:rPr lang="en-US" sz="1100" dirty="0"/>
                <a:t>.17</a:t>
              </a:r>
            </a:p>
            <a:p>
              <a:pPr algn="r"/>
              <a:r>
                <a:rPr lang="en-US" sz="1100" dirty="0"/>
                <a:t>.68</a:t>
              </a:r>
            </a:p>
            <a:p>
              <a:pPr algn="r"/>
              <a:r>
                <a:rPr lang="en-US" sz="1100" dirty="0"/>
                <a:t>.03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59AEEF5-0E0D-484D-B2CB-8AC37902742A}"/>
                </a:ext>
              </a:extLst>
            </p:cNvPr>
            <p:cNvCxnSpPr>
              <a:cxnSpLocks/>
              <a:stCxn id="40" idx="0"/>
              <a:endCxn id="105" idx="2"/>
            </p:cNvCxnSpPr>
            <p:nvPr/>
          </p:nvCxnSpPr>
          <p:spPr>
            <a:xfrm flipV="1">
              <a:off x="5595257" y="3138297"/>
              <a:ext cx="1" cy="18532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1E819C-D1E3-434D-9D21-A0872AB676B7}"/>
              </a:ext>
            </a:extLst>
          </p:cNvPr>
          <p:cNvGrpSpPr/>
          <p:nvPr/>
        </p:nvGrpSpPr>
        <p:grpSpPr>
          <a:xfrm>
            <a:off x="8083748" y="2368857"/>
            <a:ext cx="415563" cy="935809"/>
            <a:chOff x="6559747" y="2368856"/>
            <a:chExt cx="415563" cy="935809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36AFD1A-0BFF-4570-90A9-9E005D25BBFD}"/>
                </a:ext>
              </a:extLst>
            </p:cNvPr>
            <p:cNvSpPr/>
            <p:nvPr/>
          </p:nvSpPr>
          <p:spPr>
            <a:xfrm>
              <a:off x="6561788" y="2387816"/>
              <a:ext cx="411480" cy="7315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B154C3B-14F6-488D-945B-57592C1D6BF5}"/>
                </a:ext>
              </a:extLst>
            </p:cNvPr>
            <p:cNvSpPr/>
            <p:nvPr/>
          </p:nvSpPr>
          <p:spPr>
            <a:xfrm>
              <a:off x="6559747" y="2368856"/>
              <a:ext cx="4155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100" dirty="0"/>
                <a:t>.11</a:t>
              </a:r>
            </a:p>
            <a:p>
              <a:pPr algn="r"/>
              <a:r>
                <a:rPr lang="en-US" sz="1100" dirty="0"/>
                <a:t>.02</a:t>
              </a:r>
            </a:p>
            <a:p>
              <a:pPr algn="r"/>
              <a:r>
                <a:rPr lang="en-US" sz="1100" dirty="0"/>
                <a:t>.08</a:t>
              </a:r>
            </a:p>
            <a:p>
              <a:pPr algn="r"/>
              <a:r>
                <a:rPr lang="en-US" sz="1100" dirty="0"/>
                <a:t>.79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77D5E02-2311-4591-A8C3-647A108D30E6}"/>
                </a:ext>
              </a:extLst>
            </p:cNvPr>
            <p:cNvCxnSpPr>
              <a:cxnSpLocks/>
              <a:stCxn id="94" idx="0"/>
              <a:endCxn id="107" idx="2"/>
            </p:cNvCxnSpPr>
            <p:nvPr/>
          </p:nvCxnSpPr>
          <p:spPr>
            <a:xfrm flipV="1">
              <a:off x="6767528" y="3119336"/>
              <a:ext cx="0" cy="185329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0795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83" grpId="0"/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Many cases, for example with text data, we faced with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uncertain amount </a:t>
            </a:r>
            <a:r>
              <a:rPr lang="en-US" dirty="0"/>
              <a:t>of input</a:t>
            </a:r>
          </a:p>
          <a:p>
            <a:pPr lvl="1"/>
            <a:r>
              <a:rPr lang="en-US" sz="2400" dirty="0"/>
              <a:t>Input length (number of attributes) can vary</a:t>
            </a:r>
          </a:p>
          <a:p>
            <a:endParaRPr lang="en-US" dirty="0"/>
          </a:p>
          <a:p>
            <a:r>
              <a:rPr lang="en-US" dirty="0"/>
              <a:t>Vanilla Neural Network has a </a:t>
            </a:r>
            <a:r>
              <a:rPr lang="en-US" dirty="0">
                <a:solidFill>
                  <a:srgbClr val="C00000"/>
                </a:solidFill>
              </a:rPr>
              <a:t>deterministic</a:t>
            </a:r>
            <a:r>
              <a:rPr lang="en-US" dirty="0"/>
              <a:t> input size</a:t>
            </a:r>
          </a:p>
          <a:p>
            <a:pPr lvl="1"/>
            <a:r>
              <a:rPr lang="en-US" sz="2400" dirty="0"/>
              <a:t>can not directly handle 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in Neural Network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037350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838551"/>
          </a:xfrm>
        </p:spPr>
        <p:txBody>
          <a:bodyPr/>
          <a:lstStyle/>
          <a:p>
            <a:pPr algn="ctr"/>
            <a:r>
              <a:rPr lang="en-US" dirty="0"/>
              <a:t>Character-level Language Modeling Result Examples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91087143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83" y="1519238"/>
            <a:ext cx="4057650" cy="4581525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2" idx="3"/>
          </p:cNvCxnSpPr>
          <p:nvPr/>
        </p:nvCxnSpPr>
        <p:spPr>
          <a:xfrm>
            <a:off x="6330334" y="3810000"/>
            <a:ext cx="10001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B40F389-05D3-42F7-9A0D-C4554DAF94FD}"/>
              </a:ext>
            </a:extLst>
          </p:cNvPr>
          <p:cNvSpPr/>
          <p:nvPr/>
        </p:nvSpPr>
        <p:spPr>
          <a:xfrm>
            <a:off x="8344988" y="5078437"/>
            <a:ext cx="548640" cy="9718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C3397B-9627-45D8-9137-8310ACC43E8B}"/>
              </a:ext>
            </a:extLst>
          </p:cNvPr>
          <p:cNvSpPr/>
          <p:nvPr/>
        </p:nvSpPr>
        <p:spPr>
          <a:xfrm>
            <a:off x="8344988" y="2111148"/>
            <a:ext cx="548640" cy="11887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B537C5-CC8B-4CE7-ADD3-93D88F82EA6F}"/>
              </a:ext>
            </a:extLst>
          </p:cNvPr>
          <p:cNvSpPr/>
          <p:nvPr/>
        </p:nvSpPr>
        <p:spPr>
          <a:xfrm>
            <a:off x="7922623" y="4022295"/>
            <a:ext cx="1393373" cy="695922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0B9C99-8387-44D6-91E4-4BA973AEE631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V="1">
            <a:off x="8619309" y="4718218"/>
            <a:ext cx="1" cy="360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28CE78-0903-4603-9DDC-0CEFBFB28A25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flipH="1" flipV="1">
            <a:off x="8619309" y="3299869"/>
            <a:ext cx="1" cy="722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15">
            <a:extLst>
              <a:ext uri="{FF2B5EF4-FFF2-40B4-BE49-F238E27FC236}">
                <a16:creationId xmlns:a16="http://schemas.microsoft.com/office/drawing/2014/main" id="{C3F78518-F878-4050-86B3-68B5ABF8451A}"/>
              </a:ext>
            </a:extLst>
          </p:cNvPr>
          <p:cNvCxnSpPr>
            <a:stCxn id="22" idx="0"/>
            <a:endCxn id="22" idx="3"/>
          </p:cNvCxnSpPr>
          <p:nvPr/>
        </p:nvCxnSpPr>
        <p:spPr>
          <a:xfrm rot="16200000" flipH="1">
            <a:off x="8793672" y="3847932"/>
            <a:ext cx="347961" cy="696686"/>
          </a:xfrm>
          <a:prstGeom prst="curvedConnector4">
            <a:avLst>
              <a:gd name="adj1" fmla="val -142512"/>
              <a:gd name="adj2" fmla="val 1388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678402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Horizontal Scroll 1"/>
          <p:cNvSpPr/>
          <p:nvPr/>
        </p:nvSpPr>
        <p:spPr>
          <a:xfrm>
            <a:off x="2364124" y="1295400"/>
            <a:ext cx="7347542" cy="4851400"/>
          </a:xfrm>
          <a:prstGeom prst="horizontalScroll">
            <a:avLst>
              <a:gd name="adj" fmla="val 8696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algn="ctr" defTabSz="579438"/>
            <a:r>
              <a:rPr lang="en-US" sz="1700" b="1" dirty="0"/>
              <a:t>Sonnet 116 – Let me not…</a:t>
            </a:r>
          </a:p>
          <a:p>
            <a:pPr marL="228600" algn="ctr" defTabSz="579438"/>
            <a:r>
              <a:rPr lang="en-US" sz="1700" i="1" dirty="0"/>
              <a:t>by William Shakespeare</a:t>
            </a:r>
          </a:p>
          <a:p>
            <a:pPr marL="228600" algn="ctr" defTabSz="579438"/>
            <a:endParaRPr lang="en-US" sz="1700" dirty="0"/>
          </a:p>
          <a:p>
            <a:pPr marL="228600" defTabSz="579438"/>
            <a:r>
              <a:rPr lang="en-US" sz="1700" dirty="0"/>
              <a:t>Let me not to the marriage of true minds</a:t>
            </a:r>
          </a:p>
          <a:p>
            <a:pPr marL="228600" defTabSz="579438"/>
            <a:r>
              <a:rPr lang="en-US" sz="1700" dirty="0"/>
              <a:t>	Admit impediments. Love is not Love</a:t>
            </a:r>
          </a:p>
          <a:p>
            <a:pPr marL="228600" defTabSz="579438"/>
            <a:r>
              <a:rPr lang="en-US" sz="1700" dirty="0"/>
              <a:t>Which alters when it alteration finds,</a:t>
            </a:r>
          </a:p>
          <a:p>
            <a:pPr marL="228600" defTabSz="579438"/>
            <a:r>
              <a:rPr lang="en-US" sz="1700" dirty="0"/>
              <a:t>	Or bends with the remover to remove:</a:t>
            </a:r>
          </a:p>
          <a:p>
            <a:pPr marL="228600" defTabSz="579438"/>
            <a:r>
              <a:rPr lang="en-US" sz="1700" dirty="0"/>
              <a:t>It is the star to every wandering bark,</a:t>
            </a:r>
          </a:p>
          <a:p>
            <a:pPr marL="228600" defTabSz="579438"/>
            <a:r>
              <a:rPr lang="en-US" sz="1700" dirty="0"/>
              <a:t>	Whose worth's unknown although his height be taken.</a:t>
            </a:r>
          </a:p>
          <a:p>
            <a:pPr marL="228600" defTabSz="579438"/>
            <a:r>
              <a:rPr lang="en-US" sz="1700" dirty="0"/>
              <a:t>Love's not Time's fool, though rosy lips and cheeks</a:t>
            </a:r>
          </a:p>
          <a:p>
            <a:pPr marL="228600" defTabSz="579438"/>
            <a:r>
              <a:rPr lang="en-US" sz="1700" dirty="0"/>
              <a:t>	Within his bending sickle's compass come:</a:t>
            </a:r>
          </a:p>
          <a:p>
            <a:pPr marL="228600" defTabSz="579438"/>
            <a:r>
              <a:rPr lang="en-US" sz="1700" dirty="0"/>
              <a:t>	But bears it out even to the edge of doom</a:t>
            </a:r>
          </a:p>
          <a:p>
            <a:pPr marL="228600" defTabSz="579438"/>
            <a:r>
              <a:rPr lang="en-US" sz="1700" dirty="0"/>
              <a:t>If this be error upon me proved,</a:t>
            </a:r>
          </a:p>
          <a:p>
            <a:pPr marL="228600" defTabSz="579438"/>
            <a:r>
              <a:rPr lang="en-US" sz="1700" dirty="0"/>
              <a:t>	I never writ, nor no man ever loved.</a:t>
            </a:r>
          </a:p>
        </p:txBody>
      </p:sp>
    </p:spTree>
    <p:extLst>
      <p:ext uri="{BB962C8B-B14F-4D97-AF65-F5344CB8AC3E}">
        <p14:creationId xmlns:p14="http://schemas.microsoft.com/office/powerpoint/2010/main" val="2964619211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164406" y="1390368"/>
            <a:ext cx="7772400" cy="952125"/>
            <a:chOff x="611523" y="1390367"/>
            <a:chExt cx="7772400" cy="9521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611523" y="1390367"/>
              <a:ext cx="7772400" cy="61673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1523" y="1973160"/>
              <a:ext cx="1738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First iteration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35523" y="2007097"/>
            <a:ext cx="7830166" cy="1470738"/>
            <a:chOff x="611523" y="2007097"/>
            <a:chExt cx="7830166" cy="14707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611523" y="2420043"/>
              <a:ext cx="7830166" cy="105779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682161" y="2025134"/>
              <a:ext cx="1427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Train more</a:t>
              </a:r>
            </a:p>
          </p:txBody>
        </p:sp>
        <p:cxnSp>
          <p:nvCxnSpPr>
            <p:cNvPr id="13" name="Straight Arrow Connector 12"/>
            <p:cNvCxnSpPr>
              <a:cxnSpLocks/>
              <a:stCxn id="5" idx="2"/>
              <a:endCxn id="7" idx="0"/>
            </p:cNvCxnSpPr>
            <p:nvPr/>
          </p:nvCxnSpPr>
          <p:spPr>
            <a:xfrm>
              <a:off x="4526606" y="2007097"/>
              <a:ext cx="0" cy="4129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77840" y="3532609"/>
            <a:ext cx="7745532" cy="1313712"/>
            <a:chOff x="611524" y="3532609"/>
            <a:chExt cx="7745532" cy="13137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611524" y="4008121"/>
              <a:ext cx="7745532" cy="8382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679006" y="3546062"/>
              <a:ext cx="1427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Train more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85351" y="3532609"/>
              <a:ext cx="0" cy="39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135523" y="4895813"/>
            <a:ext cx="7830166" cy="1348064"/>
            <a:chOff x="611523" y="4895813"/>
            <a:chExt cx="7830166" cy="134806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611523" y="5400435"/>
              <a:ext cx="7830166" cy="84344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675851" y="4909266"/>
              <a:ext cx="1427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Train more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4491721" y="4895813"/>
              <a:ext cx="0" cy="3962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5795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9544" y="1472965"/>
            <a:ext cx="4284425" cy="45826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44524" y="1455508"/>
            <a:ext cx="4322498" cy="35355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272507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Latex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08" y="1977657"/>
            <a:ext cx="8326438" cy="34150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89125" y="5392727"/>
            <a:ext cx="496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open source textbook on algebraic 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7032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6" name="Picture 2" descr="http://karpathy.github.io/assets/rnn/latex4.jpe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1640" y="1315398"/>
            <a:ext cx="8854440" cy="497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508286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050" name="Picture 2" descr="http://karpathy.github.io/assets/rnn/latex3.jpe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4766" y="1249680"/>
            <a:ext cx="8949140" cy="50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6794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8821" y="1299211"/>
            <a:ext cx="8199120" cy="495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74704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C Code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16" y="253640"/>
            <a:ext cx="6727605" cy="57808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009429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655" y="2005089"/>
            <a:ext cx="1167515" cy="27063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9665" y="2005089"/>
            <a:ext cx="1704814" cy="2706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6974" y="2005089"/>
            <a:ext cx="1720311" cy="27063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7907" y="2005089"/>
            <a:ext cx="2557219" cy="27063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780" y="2005089"/>
            <a:ext cx="1715633" cy="270639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1005" y="4864967"/>
            <a:ext cx="1704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Vanilla Neural Networks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473900" y="5535930"/>
            <a:ext cx="3110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e.g. </a:t>
            </a:r>
            <a:r>
              <a:rPr lang="en-US" b="1" dirty="0">
                <a:latin typeface="Arial-BoldMT"/>
              </a:rPr>
              <a:t>Image Captioning</a:t>
            </a:r>
          </a:p>
          <a:p>
            <a:r>
              <a:rPr lang="en-US" dirty="0">
                <a:latin typeface="ArialMT"/>
              </a:rPr>
              <a:t>image </a:t>
            </a:r>
            <a:r>
              <a:rPr lang="en-US" dirty="0">
                <a:latin typeface="ArialMT"/>
                <a:sym typeface="Wingdings" panose="05000000000000000000" pitchFamily="2" charset="2"/>
              </a:rPr>
              <a:t></a:t>
            </a:r>
            <a:r>
              <a:rPr lang="en-US" dirty="0">
                <a:latin typeface="ArialMT"/>
              </a:rPr>
              <a:t> sequence of words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75592" y="4864967"/>
            <a:ext cx="3482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e.g. </a:t>
            </a:r>
            <a:r>
              <a:rPr lang="en-US" b="1" dirty="0">
                <a:latin typeface="Arial-BoldMT"/>
              </a:rPr>
              <a:t>Sentiment Classification</a:t>
            </a:r>
          </a:p>
          <a:p>
            <a:r>
              <a:rPr lang="en-US" dirty="0">
                <a:latin typeface="ArialMT"/>
              </a:rPr>
              <a:t>sequence of words </a:t>
            </a:r>
            <a:r>
              <a:rPr lang="en-US" dirty="0">
                <a:latin typeface="ArialMT"/>
                <a:sym typeface="Wingdings" panose="05000000000000000000" pitchFamily="2" charset="2"/>
              </a:rPr>
              <a:t></a:t>
            </a:r>
            <a:r>
              <a:rPr lang="en-US" dirty="0">
                <a:latin typeface="ArialMT"/>
              </a:rPr>
              <a:t> sentiment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304455" y="5535931"/>
            <a:ext cx="2783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e.g. </a:t>
            </a:r>
            <a:r>
              <a:rPr lang="en-US" b="1" dirty="0">
                <a:latin typeface="Arial-BoldMT"/>
              </a:rPr>
              <a:t>Video classification on frame level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96854" y="4864967"/>
            <a:ext cx="3195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e.g. </a:t>
            </a:r>
            <a:r>
              <a:rPr lang="en-US" b="1" dirty="0">
                <a:latin typeface="Arial-BoldMT"/>
              </a:rPr>
              <a:t>Machine Translation</a:t>
            </a:r>
          </a:p>
          <a:p>
            <a:r>
              <a:rPr lang="en-US" dirty="0">
                <a:latin typeface="ArialMT"/>
              </a:rPr>
              <a:t>seq of words </a:t>
            </a:r>
            <a:r>
              <a:rPr lang="en-US" dirty="0">
                <a:latin typeface="ArialMT"/>
                <a:sym typeface="Wingdings" panose="05000000000000000000" pitchFamily="2" charset="2"/>
              </a:rPr>
              <a:t></a:t>
            </a:r>
            <a:r>
              <a:rPr lang="en-US" dirty="0">
                <a:latin typeface="ArialMT"/>
              </a:rPr>
              <a:t> seq of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687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78" y="268014"/>
            <a:ext cx="5941874" cy="5485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381" y="1104448"/>
            <a:ext cx="6086485" cy="51535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3569908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93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838551"/>
          </a:xfrm>
        </p:spPr>
        <p:txBody>
          <a:bodyPr/>
          <a:lstStyle/>
          <a:p>
            <a:pPr algn="ctr"/>
            <a:r>
              <a:rPr lang="en-US" dirty="0"/>
              <a:t>RNN Problems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43857475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B64743A-0D2F-4625-87C9-98A0572D65B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596" y="2114351"/>
            <a:ext cx="7073900" cy="32425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7EB7C-53C8-4076-BB1A-463FC34889FA}"/>
              </a:ext>
            </a:extLst>
          </p:cNvPr>
          <p:cNvSpPr/>
          <p:nvPr/>
        </p:nvSpPr>
        <p:spPr>
          <a:xfrm>
            <a:off x="2272683" y="5521584"/>
            <a:ext cx="746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Forward through entire sequence to compute loss, </a:t>
            </a:r>
          </a:p>
          <a:p>
            <a:r>
              <a:rPr lang="en-US" dirty="0"/>
              <a:t>then backward through entire sequence to compute gradient</a:t>
            </a:r>
          </a:p>
        </p:txBody>
      </p:sp>
    </p:spTree>
    <p:extLst>
      <p:ext uri="{BB962C8B-B14F-4D97-AF65-F5344CB8AC3E}">
        <p14:creationId xmlns:p14="http://schemas.microsoft.com/office/powerpoint/2010/main" val="2507554070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BD5E6CC9-7213-4127-B454-1C72074545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800726" y="4147166"/>
            <a:ext cx="4669681" cy="21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8C1509-81D8-44DE-8518-4082D0A59C6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Problem:</a:t>
            </a:r>
          </a:p>
          <a:p>
            <a:pPr lvl="1"/>
            <a:r>
              <a:rPr lang="en-US" sz="1800" dirty="0"/>
              <a:t>In long sequence training, training will be super slow</a:t>
            </a:r>
          </a:p>
          <a:p>
            <a:pPr lvl="1"/>
            <a:r>
              <a:rPr lang="en-US" sz="1800" dirty="0"/>
              <a:t>Had to forward pass through entire text,</a:t>
            </a:r>
          </a:p>
          <a:p>
            <a:pPr lvl="1"/>
            <a:r>
              <a:rPr lang="en-US" sz="1800" dirty="0"/>
              <a:t>Then backward pass through all gradient</a:t>
            </a:r>
          </a:p>
          <a:p>
            <a:pPr lvl="1"/>
            <a:r>
              <a:rPr lang="en-US" sz="1800" dirty="0"/>
              <a:t>And only compute single gradient update </a:t>
            </a:r>
          </a:p>
          <a:p>
            <a:pPr lvl="1"/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82775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B4C285E-69CC-4756-943F-FBC01746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47" y="2210220"/>
            <a:ext cx="2800350" cy="3581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Truncated</a:t>
            </a:r>
            <a:r>
              <a:rPr lang="en-US" dirty="0"/>
              <a:t> Backpropagation through time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CBEB1A-E2C7-4F2E-AC7C-AF4C0C717470}"/>
              </a:ext>
            </a:extLst>
          </p:cNvPr>
          <p:cNvSpPr/>
          <p:nvPr/>
        </p:nvSpPr>
        <p:spPr>
          <a:xfrm>
            <a:off x="5334000" y="3077590"/>
            <a:ext cx="4038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Run forward and backward through chunks of the sequence instead of whole sequence</a:t>
            </a:r>
          </a:p>
        </p:txBody>
      </p:sp>
    </p:spTree>
    <p:extLst>
      <p:ext uri="{BB962C8B-B14F-4D97-AF65-F5344CB8AC3E}">
        <p14:creationId xmlns:p14="http://schemas.microsoft.com/office/powerpoint/2010/main" val="3867194174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Truncated</a:t>
            </a:r>
            <a:r>
              <a:rPr lang="en-US" dirty="0"/>
              <a:t> Backpropagation through time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452FE0-B720-48BD-9A31-A203CBB3E6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871"/>
          <a:stretch/>
        </p:blipFill>
        <p:spPr>
          <a:xfrm>
            <a:off x="2103948" y="2210220"/>
            <a:ext cx="5230303" cy="3505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49A8BE-6786-4E61-BA2E-2C58CC4A3F57}"/>
              </a:ext>
            </a:extLst>
          </p:cNvPr>
          <p:cNvSpPr/>
          <p:nvPr/>
        </p:nvSpPr>
        <p:spPr>
          <a:xfrm>
            <a:off x="7515709" y="3261836"/>
            <a:ext cx="2828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Carry hidden states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forward in time forever, </a:t>
            </a:r>
          </a:p>
          <a:p>
            <a:endParaRPr lang="en-US" dirty="0">
              <a:latin typeface="ArialMT"/>
            </a:endParaRPr>
          </a:p>
          <a:p>
            <a:r>
              <a:rPr lang="en-US" dirty="0">
                <a:latin typeface="ArialMT"/>
              </a:rPr>
              <a:t>but only backpropagate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for some smaller number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of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4449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Truncated</a:t>
            </a:r>
            <a:r>
              <a:rPr lang="en-US" dirty="0"/>
              <a:t> Backpropagation through time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19661-112C-4C9A-91AE-68EB3EE399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3947" y="2210221"/>
            <a:ext cx="7791450" cy="35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50883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3BC4B4D-11D9-4AB7-8C50-FEFAE0F1CBDA}"/>
              </a:ext>
            </a:extLst>
          </p:cNvPr>
          <p:cNvSpPr/>
          <p:nvPr/>
        </p:nvSpPr>
        <p:spPr>
          <a:xfrm>
            <a:off x="6096000" y="1854497"/>
            <a:ext cx="5373406" cy="1097280"/>
          </a:xfrm>
          <a:prstGeom prst="round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D728DB8-7B5C-4008-A12E-CDEAEE612C9D}"/>
              </a:ext>
            </a:extLst>
          </p:cNvPr>
          <p:cNvSpPr/>
          <p:nvPr/>
        </p:nvSpPr>
        <p:spPr>
          <a:xfrm>
            <a:off x="6096000" y="3177445"/>
            <a:ext cx="5373406" cy="109728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74FEA26-F00C-4021-87F9-0529D8D480EF}"/>
              </a:ext>
            </a:extLst>
          </p:cNvPr>
          <p:cNvSpPr/>
          <p:nvPr/>
        </p:nvSpPr>
        <p:spPr>
          <a:xfrm>
            <a:off x="6096000" y="4498946"/>
            <a:ext cx="5373406" cy="1097280"/>
          </a:xfrm>
          <a:prstGeom prst="roundRect">
            <a:avLst/>
          </a:prstGeom>
          <a:solidFill>
            <a:srgbClr val="FFC9DE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C3CB9C-6995-4121-A7DA-B4B1FEEEF744}"/>
              </a:ext>
            </a:extLst>
          </p:cNvPr>
          <p:cNvSpPr/>
          <p:nvPr/>
        </p:nvSpPr>
        <p:spPr>
          <a:xfrm>
            <a:off x="5987111" y="3426668"/>
            <a:ext cx="1149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hidden layer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2C676EA-C659-4007-87E8-4E1107BDF287}"/>
              </a:ext>
            </a:extLst>
          </p:cNvPr>
          <p:cNvSpPr/>
          <p:nvPr/>
        </p:nvSpPr>
        <p:spPr>
          <a:xfrm>
            <a:off x="5987109" y="2102350"/>
            <a:ext cx="1133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output layer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B32B84-5C9D-49BA-B6A6-8E6E055CEA39}"/>
              </a:ext>
            </a:extLst>
          </p:cNvPr>
          <p:cNvSpPr/>
          <p:nvPr/>
        </p:nvSpPr>
        <p:spPr>
          <a:xfrm>
            <a:off x="5987111" y="4751162"/>
            <a:ext cx="10158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input layer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511F3-6AA2-43AD-A446-DEE8A54CEE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389786" cy="4025490"/>
          </a:xfrm>
        </p:spPr>
        <p:txBody>
          <a:bodyPr/>
          <a:lstStyle/>
          <a:p>
            <a:r>
              <a:rPr lang="en-US" dirty="0"/>
              <a:t>One-hot vector just extract a column from input weight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0"/>
            <a:endCxn id="9" idx="2"/>
          </p:cNvCxnSpPr>
          <p:nvPr/>
        </p:nvCxnSpPr>
        <p:spPr>
          <a:xfrm flipV="1">
            <a:off x="7360313" y="2844437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108481" y="5575894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"h"</a:t>
            </a:r>
          </a:p>
        </p:txBody>
      </p:sp>
      <p:cxnSp>
        <p:nvCxnSpPr>
          <p:cNvPr id="33" name="Straight Arrow Connector 32"/>
          <p:cNvCxnSpPr>
            <a:stCxn id="30" idx="0"/>
            <a:endCxn id="32" idx="2"/>
          </p:cNvCxnSpPr>
          <p:nvPr/>
        </p:nvCxnSpPr>
        <p:spPr>
          <a:xfrm flipV="1">
            <a:off x="8539545" y="4168755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0"/>
            <a:endCxn id="31" idx="2"/>
          </p:cNvCxnSpPr>
          <p:nvPr/>
        </p:nvCxnSpPr>
        <p:spPr>
          <a:xfrm flipV="1">
            <a:off x="8539545" y="2844437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287713" y="5575894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"e"</a:t>
            </a: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>
          <a:xfrm flipV="1">
            <a:off x="9742509" y="4168755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1" idx="0"/>
            <a:endCxn id="40" idx="2"/>
          </p:cNvCxnSpPr>
          <p:nvPr/>
        </p:nvCxnSpPr>
        <p:spPr>
          <a:xfrm flipV="1">
            <a:off x="9742509" y="2844437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527546" y="5575894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cxnSp>
        <p:nvCxnSpPr>
          <p:cNvPr id="51" name="Straight Arrow Connector 50"/>
          <p:cNvCxnSpPr>
            <a:stCxn id="48" idx="0"/>
            <a:endCxn id="50" idx="2"/>
          </p:cNvCxnSpPr>
          <p:nvPr/>
        </p:nvCxnSpPr>
        <p:spPr>
          <a:xfrm flipV="1">
            <a:off x="10881517" y="4168755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0" idx="0"/>
            <a:endCxn id="49" idx="2"/>
          </p:cNvCxnSpPr>
          <p:nvPr/>
        </p:nvCxnSpPr>
        <p:spPr>
          <a:xfrm flipV="1">
            <a:off x="10881517" y="2844437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666554" y="5575894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cxnSp>
        <p:nvCxnSpPr>
          <p:cNvPr id="60" name="Straight Arrow Connector 59"/>
          <p:cNvCxnSpPr>
            <a:stCxn id="32" idx="3"/>
            <a:endCxn id="41" idx="1"/>
          </p:cNvCxnSpPr>
          <p:nvPr/>
        </p:nvCxnSpPr>
        <p:spPr>
          <a:xfrm>
            <a:off x="8813865" y="3711555"/>
            <a:ext cx="654324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1" idx="3"/>
            <a:endCxn id="50" idx="1"/>
          </p:cNvCxnSpPr>
          <p:nvPr/>
        </p:nvCxnSpPr>
        <p:spPr>
          <a:xfrm>
            <a:off x="10016829" y="3711555"/>
            <a:ext cx="590368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108481" y="1518676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"e"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324582" y="1518676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"l"</a:t>
            </a:r>
          </a:p>
        </p:txBody>
      </p:sp>
      <p:sp>
        <p:nvSpPr>
          <p:cNvPr id="83" name="Rectangle 82"/>
          <p:cNvSpPr/>
          <p:nvPr/>
        </p:nvSpPr>
        <p:spPr>
          <a:xfrm>
            <a:off x="9527546" y="1518676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"l"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0632091" y="1518676"/>
            <a:ext cx="4988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"o"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7080430" y="1910185"/>
            <a:ext cx="559769" cy="954107"/>
            <a:chOff x="4479669" y="2310936"/>
            <a:chExt cx="559769" cy="954107"/>
          </a:xfrm>
        </p:grpSpPr>
        <p:sp>
          <p:nvSpPr>
            <p:cNvPr id="9" name="Rectangle 8"/>
            <p:cNvSpPr/>
            <p:nvPr/>
          </p:nvSpPr>
          <p:spPr>
            <a:xfrm>
              <a:off x="4485233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479669" y="2310936"/>
              <a:ext cx="55976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1.0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2.2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-3.0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4.1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080430" y="3254355"/>
            <a:ext cx="559769" cy="914400"/>
            <a:chOff x="4479669" y="3655107"/>
            <a:chExt cx="559769" cy="914400"/>
          </a:xfrm>
        </p:grpSpPr>
        <p:sp>
          <p:nvSpPr>
            <p:cNvPr id="10" name="Rectangle 9"/>
            <p:cNvSpPr/>
            <p:nvPr/>
          </p:nvSpPr>
          <p:spPr>
            <a:xfrm>
              <a:off x="4485233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79669" y="3742975"/>
              <a:ext cx="55976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0.3</a:t>
              </a:r>
            </a:p>
            <a:p>
              <a:pPr algn="r"/>
              <a:r>
                <a:rPr lang="en-US" sz="1400" dirty="0"/>
                <a:t>-0.1</a:t>
              </a:r>
            </a:p>
            <a:p>
              <a:pPr algn="r"/>
              <a:r>
                <a:rPr lang="en-US" sz="1400" dirty="0"/>
                <a:t>0.9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085993" y="4558997"/>
            <a:ext cx="548640" cy="954107"/>
            <a:chOff x="4485233" y="4959748"/>
            <a:chExt cx="548640" cy="954107"/>
          </a:xfrm>
        </p:grpSpPr>
        <p:sp>
          <p:nvSpPr>
            <p:cNvPr id="8" name="Rectangle 7"/>
            <p:cNvSpPr/>
            <p:nvPr/>
          </p:nvSpPr>
          <p:spPr>
            <a:xfrm>
              <a:off x="4485233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610314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8227600" y="1910185"/>
            <a:ext cx="591830" cy="954107"/>
            <a:chOff x="5626840" y="2310936"/>
            <a:chExt cx="591830" cy="954107"/>
          </a:xfrm>
        </p:grpSpPr>
        <p:sp>
          <p:nvSpPr>
            <p:cNvPr id="31" name="Rectangle 30"/>
            <p:cNvSpPr/>
            <p:nvPr/>
          </p:nvSpPr>
          <p:spPr>
            <a:xfrm>
              <a:off x="5664465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626840" y="2310936"/>
              <a:ext cx="59183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0.5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0.3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-1.0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1.2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65225" y="3254355"/>
            <a:ext cx="548640" cy="914400"/>
            <a:chOff x="5664465" y="3655107"/>
            <a:chExt cx="548640" cy="914400"/>
          </a:xfrm>
        </p:grpSpPr>
        <p:sp>
          <p:nvSpPr>
            <p:cNvPr id="32" name="Rectangle 31"/>
            <p:cNvSpPr/>
            <p:nvPr/>
          </p:nvSpPr>
          <p:spPr>
            <a:xfrm>
              <a:off x="5664465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699778" y="3742975"/>
              <a:ext cx="47801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1.0</a:t>
              </a:r>
            </a:p>
            <a:p>
              <a:pPr algn="r"/>
              <a:r>
                <a:rPr lang="en-US" sz="1400" dirty="0"/>
                <a:t>0.3</a:t>
              </a:r>
            </a:p>
            <a:p>
              <a:pPr algn="r"/>
              <a:r>
                <a:rPr lang="en-US" sz="1400" dirty="0"/>
                <a:t>0.1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265225" y="4558997"/>
            <a:ext cx="548640" cy="954107"/>
            <a:chOff x="5664465" y="4959748"/>
            <a:chExt cx="548640" cy="954107"/>
          </a:xfrm>
        </p:grpSpPr>
        <p:sp>
          <p:nvSpPr>
            <p:cNvPr id="30" name="Rectangle 29"/>
            <p:cNvSpPr/>
            <p:nvPr/>
          </p:nvSpPr>
          <p:spPr>
            <a:xfrm>
              <a:off x="5664465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89546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462626" y="1910185"/>
            <a:ext cx="559769" cy="954107"/>
            <a:chOff x="6861865" y="2310936"/>
            <a:chExt cx="559769" cy="954107"/>
          </a:xfrm>
        </p:grpSpPr>
        <p:sp>
          <p:nvSpPr>
            <p:cNvPr id="40" name="Rectangle 39"/>
            <p:cNvSpPr/>
            <p:nvPr/>
          </p:nvSpPr>
          <p:spPr>
            <a:xfrm>
              <a:off x="6867429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61865" y="2310936"/>
              <a:ext cx="55976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0.1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0.5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1.9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-1.1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462626" y="3254355"/>
            <a:ext cx="559769" cy="914400"/>
            <a:chOff x="6861865" y="3655107"/>
            <a:chExt cx="559769" cy="914400"/>
          </a:xfrm>
        </p:grpSpPr>
        <p:sp>
          <p:nvSpPr>
            <p:cNvPr id="41" name="Rectangle 40"/>
            <p:cNvSpPr/>
            <p:nvPr/>
          </p:nvSpPr>
          <p:spPr>
            <a:xfrm>
              <a:off x="6867429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61865" y="3742975"/>
              <a:ext cx="55976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0.1</a:t>
              </a:r>
            </a:p>
            <a:p>
              <a:pPr algn="r"/>
              <a:r>
                <a:rPr lang="en-US" sz="1400" dirty="0"/>
                <a:t>-0.5</a:t>
              </a:r>
            </a:p>
            <a:p>
              <a:pPr algn="r"/>
              <a:r>
                <a:rPr lang="en-US" sz="1400" dirty="0"/>
                <a:t>-0.3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9468189" y="4558997"/>
            <a:ext cx="548640" cy="954107"/>
            <a:chOff x="6867429" y="4959748"/>
            <a:chExt cx="548640" cy="954107"/>
          </a:xfrm>
        </p:grpSpPr>
        <p:sp>
          <p:nvSpPr>
            <p:cNvPr id="39" name="Rectangle 38"/>
            <p:cNvSpPr/>
            <p:nvPr/>
          </p:nvSpPr>
          <p:spPr>
            <a:xfrm>
              <a:off x="6867429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992510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0601634" y="1910185"/>
            <a:ext cx="559769" cy="954107"/>
            <a:chOff x="8000873" y="2310936"/>
            <a:chExt cx="559769" cy="954107"/>
          </a:xfrm>
        </p:grpSpPr>
        <p:sp>
          <p:nvSpPr>
            <p:cNvPr id="49" name="Rectangle 48"/>
            <p:cNvSpPr/>
            <p:nvPr/>
          </p:nvSpPr>
          <p:spPr>
            <a:xfrm>
              <a:off x="8006437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000873" y="2310936"/>
              <a:ext cx="55976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0.2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-1.5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-0.1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2.2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601634" y="3254355"/>
            <a:ext cx="559769" cy="914400"/>
            <a:chOff x="8000873" y="3655107"/>
            <a:chExt cx="559769" cy="914400"/>
          </a:xfrm>
        </p:grpSpPr>
        <p:sp>
          <p:nvSpPr>
            <p:cNvPr id="50" name="Rectangle 49"/>
            <p:cNvSpPr/>
            <p:nvPr/>
          </p:nvSpPr>
          <p:spPr>
            <a:xfrm>
              <a:off x="8006437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000873" y="3742975"/>
              <a:ext cx="55976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-0.3</a:t>
              </a:r>
            </a:p>
            <a:p>
              <a:pPr algn="r"/>
              <a:r>
                <a:rPr lang="en-US" sz="1400" dirty="0"/>
                <a:t>0.9</a:t>
              </a:r>
            </a:p>
            <a:p>
              <a:pPr algn="r"/>
              <a:r>
                <a:rPr lang="en-US" sz="1400" dirty="0"/>
                <a:t>0.7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0607197" y="4558997"/>
            <a:ext cx="548640" cy="954107"/>
            <a:chOff x="8006437" y="4959748"/>
            <a:chExt cx="548640" cy="954107"/>
          </a:xfrm>
        </p:grpSpPr>
        <p:sp>
          <p:nvSpPr>
            <p:cNvPr id="48" name="Rectangle 47"/>
            <p:cNvSpPr/>
            <p:nvPr/>
          </p:nvSpPr>
          <p:spPr>
            <a:xfrm>
              <a:off x="8006437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131518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F7EAB3-A6DF-467C-BE7B-8797D5BFA179}"/>
              </a:ext>
            </a:extLst>
          </p:cNvPr>
          <p:cNvCxnSpPr/>
          <p:nvPr/>
        </p:nvCxnSpPr>
        <p:spPr>
          <a:xfrm flipV="1">
            <a:off x="7360313" y="4168755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7C3FC79-FC2C-4FE3-AD04-C578BC9BB212}"/>
              </a:ext>
            </a:extLst>
          </p:cNvPr>
          <p:cNvCxnSpPr/>
          <p:nvPr/>
        </p:nvCxnSpPr>
        <p:spPr>
          <a:xfrm>
            <a:off x="7634633" y="3711555"/>
            <a:ext cx="63059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>
          <a:xfrm>
            <a:off x="11287965" y="2949045"/>
            <a:ext cx="585738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</a:t>
            </a:r>
            <a:r>
              <a:rPr lang="en-US" sz="1600" baseline="-25000" dirty="0">
                <a:solidFill>
                  <a:srgbClr val="0000FF"/>
                </a:solidFill>
              </a:rPr>
              <a:t>hy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78DDBC4-B87A-497F-B68E-0DFC7B42E7AD}"/>
              </a:ext>
            </a:extLst>
          </p:cNvPr>
          <p:cNvSpPr/>
          <p:nvPr/>
        </p:nvSpPr>
        <p:spPr>
          <a:xfrm>
            <a:off x="11287292" y="4036520"/>
            <a:ext cx="587163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sz="1600" baseline="-25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xh</a:t>
            </a:r>
            <a:endParaRPr lang="en-US" sz="1600" baseline="-25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0C48873-2CE1-4A57-87C3-E8935BB0E3D8}"/>
              </a:ext>
            </a:extLst>
          </p:cNvPr>
          <p:cNvSpPr/>
          <p:nvPr/>
        </p:nvSpPr>
        <p:spPr>
          <a:xfrm>
            <a:off x="11284086" y="3492783"/>
            <a:ext cx="593947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8000"/>
                </a:solidFill>
              </a:rPr>
              <a:t>W</a:t>
            </a:r>
            <a:r>
              <a:rPr lang="en-US" sz="1600" baseline="-25000" dirty="0" err="1">
                <a:solidFill>
                  <a:srgbClr val="008000"/>
                </a:solidFill>
              </a:rPr>
              <a:t>hh</a:t>
            </a:r>
            <a:endParaRPr lang="en-US" sz="1600" baseline="-25000" dirty="0">
              <a:solidFill>
                <a:srgbClr val="008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94AC49-4679-4B96-B059-0EAECC63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82" y="3741494"/>
            <a:ext cx="4315765" cy="18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85310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3BC4B4D-11D9-4AB7-8C50-FEFAE0F1CBDA}"/>
              </a:ext>
            </a:extLst>
          </p:cNvPr>
          <p:cNvSpPr/>
          <p:nvPr/>
        </p:nvSpPr>
        <p:spPr>
          <a:xfrm>
            <a:off x="6096000" y="1854497"/>
            <a:ext cx="5373406" cy="1097280"/>
          </a:xfrm>
          <a:prstGeom prst="round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D728DB8-7B5C-4008-A12E-CDEAEE612C9D}"/>
              </a:ext>
            </a:extLst>
          </p:cNvPr>
          <p:cNvSpPr/>
          <p:nvPr/>
        </p:nvSpPr>
        <p:spPr>
          <a:xfrm>
            <a:off x="6096000" y="3177445"/>
            <a:ext cx="5373406" cy="109728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74FEA26-F00C-4021-87F9-0529D8D480EF}"/>
              </a:ext>
            </a:extLst>
          </p:cNvPr>
          <p:cNvSpPr/>
          <p:nvPr/>
        </p:nvSpPr>
        <p:spPr>
          <a:xfrm>
            <a:off x="6096000" y="4498946"/>
            <a:ext cx="5373406" cy="1097280"/>
          </a:xfrm>
          <a:prstGeom prst="roundRect">
            <a:avLst/>
          </a:prstGeom>
          <a:solidFill>
            <a:srgbClr val="FFC9DE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C3CB9C-6995-4121-A7DA-B4B1FEEEF744}"/>
              </a:ext>
            </a:extLst>
          </p:cNvPr>
          <p:cNvSpPr/>
          <p:nvPr/>
        </p:nvSpPr>
        <p:spPr>
          <a:xfrm>
            <a:off x="5987111" y="3426668"/>
            <a:ext cx="1149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hidden layer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2C676EA-C659-4007-87E8-4E1107BDF287}"/>
              </a:ext>
            </a:extLst>
          </p:cNvPr>
          <p:cNvSpPr/>
          <p:nvPr/>
        </p:nvSpPr>
        <p:spPr>
          <a:xfrm>
            <a:off x="5987109" y="2102350"/>
            <a:ext cx="1133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output layer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B32B84-5C9D-49BA-B6A6-8E6E055CEA39}"/>
              </a:ext>
            </a:extLst>
          </p:cNvPr>
          <p:cNvSpPr/>
          <p:nvPr/>
        </p:nvSpPr>
        <p:spPr>
          <a:xfrm>
            <a:off x="5987111" y="4751162"/>
            <a:ext cx="10158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input layer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F511F3-6AA2-43AD-A446-DEE8A54CEE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389786" cy="4025490"/>
          </a:xfrm>
        </p:spPr>
        <p:txBody>
          <a:bodyPr/>
          <a:lstStyle/>
          <a:p>
            <a:r>
              <a:rPr lang="en-US" dirty="0"/>
              <a:t>With large dictionary, the input vector will be just too huge</a:t>
            </a:r>
          </a:p>
          <a:p>
            <a:r>
              <a:rPr lang="en-US" dirty="0"/>
              <a:t>Need to perform some kind dimensionality reduction</a:t>
            </a:r>
          </a:p>
          <a:p>
            <a:endParaRPr lang="en-US" dirty="0"/>
          </a:p>
          <a:p>
            <a:r>
              <a:rPr lang="en-US" b="1" dirty="0"/>
              <a:t>Embedding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0"/>
            <a:endCxn id="9" idx="2"/>
          </p:cNvCxnSpPr>
          <p:nvPr/>
        </p:nvCxnSpPr>
        <p:spPr>
          <a:xfrm flipV="1">
            <a:off x="7360313" y="2844437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108481" y="5575894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"h"</a:t>
            </a:r>
          </a:p>
        </p:txBody>
      </p:sp>
      <p:cxnSp>
        <p:nvCxnSpPr>
          <p:cNvPr id="33" name="Straight Arrow Connector 32"/>
          <p:cNvCxnSpPr>
            <a:stCxn id="30" idx="0"/>
            <a:endCxn id="32" idx="2"/>
          </p:cNvCxnSpPr>
          <p:nvPr/>
        </p:nvCxnSpPr>
        <p:spPr>
          <a:xfrm flipV="1">
            <a:off x="8539545" y="4168755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0"/>
            <a:endCxn id="31" idx="2"/>
          </p:cNvCxnSpPr>
          <p:nvPr/>
        </p:nvCxnSpPr>
        <p:spPr>
          <a:xfrm flipV="1">
            <a:off x="8539545" y="2844437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287713" y="5575894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"e"</a:t>
            </a:r>
          </a:p>
        </p:txBody>
      </p:sp>
      <p:cxnSp>
        <p:nvCxnSpPr>
          <p:cNvPr id="42" name="Straight Arrow Connector 41"/>
          <p:cNvCxnSpPr>
            <a:stCxn id="39" idx="0"/>
            <a:endCxn id="41" idx="2"/>
          </p:cNvCxnSpPr>
          <p:nvPr/>
        </p:nvCxnSpPr>
        <p:spPr>
          <a:xfrm flipV="1">
            <a:off x="9742509" y="4168755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1" idx="0"/>
            <a:endCxn id="40" idx="2"/>
          </p:cNvCxnSpPr>
          <p:nvPr/>
        </p:nvCxnSpPr>
        <p:spPr>
          <a:xfrm flipV="1">
            <a:off x="9742509" y="2844437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527546" y="5575894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cxnSp>
        <p:nvCxnSpPr>
          <p:cNvPr id="51" name="Straight Arrow Connector 50"/>
          <p:cNvCxnSpPr>
            <a:stCxn id="48" idx="0"/>
            <a:endCxn id="50" idx="2"/>
          </p:cNvCxnSpPr>
          <p:nvPr/>
        </p:nvCxnSpPr>
        <p:spPr>
          <a:xfrm flipV="1">
            <a:off x="10881517" y="4168755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0" idx="0"/>
            <a:endCxn id="49" idx="2"/>
          </p:cNvCxnSpPr>
          <p:nvPr/>
        </p:nvCxnSpPr>
        <p:spPr>
          <a:xfrm flipV="1">
            <a:off x="10881517" y="2844437"/>
            <a:ext cx="0" cy="4099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666554" y="5575894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cxnSp>
        <p:nvCxnSpPr>
          <p:cNvPr id="60" name="Straight Arrow Connector 59"/>
          <p:cNvCxnSpPr>
            <a:stCxn id="32" idx="3"/>
            <a:endCxn id="41" idx="1"/>
          </p:cNvCxnSpPr>
          <p:nvPr/>
        </p:nvCxnSpPr>
        <p:spPr>
          <a:xfrm>
            <a:off x="8813865" y="3711555"/>
            <a:ext cx="654324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1" idx="3"/>
            <a:endCxn id="50" idx="1"/>
          </p:cNvCxnSpPr>
          <p:nvPr/>
        </p:nvCxnSpPr>
        <p:spPr>
          <a:xfrm>
            <a:off x="10016829" y="3711555"/>
            <a:ext cx="590368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108481" y="1518676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"e"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324582" y="1518676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"l"</a:t>
            </a:r>
          </a:p>
        </p:txBody>
      </p:sp>
      <p:sp>
        <p:nvSpPr>
          <p:cNvPr id="83" name="Rectangle 82"/>
          <p:cNvSpPr/>
          <p:nvPr/>
        </p:nvSpPr>
        <p:spPr>
          <a:xfrm>
            <a:off x="9527546" y="1518676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"l"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0632091" y="1518676"/>
            <a:ext cx="4988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"o"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7080430" y="1910185"/>
            <a:ext cx="559769" cy="954107"/>
            <a:chOff x="4479669" y="2310936"/>
            <a:chExt cx="559769" cy="954107"/>
          </a:xfrm>
        </p:grpSpPr>
        <p:sp>
          <p:nvSpPr>
            <p:cNvPr id="9" name="Rectangle 8"/>
            <p:cNvSpPr/>
            <p:nvPr/>
          </p:nvSpPr>
          <p:spPr>
            <a:xfrm>
              <a:off x="4485233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479669" y="2310936"/>
              <a:ext cx="55976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1.0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2.2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-3.0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4.1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080430" y="3254355"/>
            <a:ext cx="559769" cy="914400"/>
            <a:chOff x="4479669" y="3655107"/>
            <a:chExt cx="559769" cy="914400"/>
          </a:xfrm>
        </p:grpSpPr>
        <p:sp>
          <p:nvSpPr>
            <p:cNvPr id="10" name="Rectangle 9"/>
            <p:cNvSpPr/>
            <p:nvPr/>
          </p:nvSpPr>
          <p:spPr>
            <a:xfrm>
              <a:off x="4485233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79669" y="3742975"/>
              <a:ext cx="55976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0.3</a:t>
              </a:r>
            </a:p>
            <a:p>
              <a:pPr algn="r"/>
              <a:r>
                <a:rPr lang="en-US" sz="1400" dirty="0"/>
                <a:t>-0.1</a:t>
              </a:r>
            </a:p>
            <a:p>
              <a:pPr algn="r"/>
              <a:r>
                <a:rPr lang="en-US" sz="1400" dirty="0"/>
                <a:t>0.9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085993" y="4558997"/>
            <a:ext cx="548640" cy="954107"/>
            <a:chOff x="4485233" y="4959748"/>
            <a:chExt cx="548640" cy="954107"/>
          </a:xfrm>
        </p:grpSpPr>
        <p:sp>
          <p:nvSpPr>
            <p:cNvPr id="8" name="Rectangle 7"/>
            <p:cNvSpPr/>
            <p:nvPr/>
          </p:nvSpPr>
          <p:spPr>
            <a:xfrm>
              <a:off x="4485233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610314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8227600" y="1910185"/>
            <a:ext cx="591830" cy="954107"/>
            <a:chOff x="5626840" y="2310936"/>
            <a:chExt cx="591830" cy="954107"/>
          </a:xfrm>
        </p:grpSpPr>
        <p:sp>
          <p:nvSpPr>
            <p:cNvPr id="31" name="Rectangle 30"/>
            <p:cNvSpPr/>
            <p:nvPr/>
          </p:nvSpPr>
          <p:spPr>
            <a:xfrm>
              <a:off x="5664465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626840" y="2310936"/>
              <a:ext cx="59183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0.5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0.3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-1.0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1.2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8265225" y="3254355"/>
            <a:ext cx="548640" cy="914400"/>
            <a:chOff x="5664465" y="3655107"/>
            <a:chExt cx="548640" cy="914400"/>
          </a:xfrm>
        </p:grpSpPr>
        <p:sp>
          <p:nvSpPr>
            <p:cNvPr id="32" name="Rectangle 31"/>
            <p:cNvSpPr/>
            <p:nvPr/>
          </p:nvSpPr>
          <p:spPr>
            <a:xfrm>
              <a:off x="5664465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699778" y="3742975"/>
              <a:ext cx="47801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1.0</a:t>
              </a:r>
            </a:p>
            <a:p>
              <a:pPr algn="r"/>
              <a:r>
                <a:rPr lang="en-US" sz="1400" dirty="0"/>
                <a:t>0.3</a:t>
              </a:r>
            </a:p>
            <a:p>
              <a:pPr algn="r"/>
              <a:r>
                <a:rPr lang="en-US" sz="1400" dirty="0"/>
                <a:t>0.1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265225" y="4558997"/>
            <a:ext cx="548640" cy="954107"/>
            <a:chOff x="5664465" y="4959748"/>
            <a:chExt cx="548640" cy="954107"/>
          </a:xfrm>
        </p:grpSpPr>
        <p:sp>
          <p:nvSpPr>
            <p:cNvPr id="30" name="Rectangle 29"/>
            <p:cNvSpPr/>
            <p:nvPr/>
          </p:nvSpPr>
          <p:spPr>
            <a:xfrm>
              <a:off x="5664465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89546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462626" y="1910185"/>
            <a:ext cx="559769" cy="954107"/>
            <a:chOff x="6861865" y="2310936"/>
            <a:chExt cx="559769" cy="954107"/>
          </a:xfrm>
        </p:grpSpPr>
        <p:sp>
          <p:nvSpPr>
            <p:cNvPr id="40" name="Rectangle 39"/>
            <p:cNvSpPr/>
            <p:nvPr/>
          </p:nvSpPr>
          <p:spPr>
            <a:xfrm>
              <a:off x="6867429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61865" y="2310936"/>
              <a:ext cx="55976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0.1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0.5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1.9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-1.1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462626" y="3254355"/>
            <a:ext cx="559769" cy="914400"/>
            <a:chOff x="6861865" y="3655107"/>
            <a:chExt cx="559769" cy="914400"/>
          </a:xfrm>
        </p:grpSpPr>
        <p:sp>
          <p:nvSpPr>
            <p:cNvPr id="41" name="Rectangle 40"/>
            <p:cNvSpPr/>
            <p:nvPr/>
          </p:nvSpPr>
          <p:spPr>
            <a:xfrm>
              <a:off x="6867429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61865" y="3742975"/>
              <a:ext cx="55976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0.1</a:t>
              </a:r>
            </a:p>
            <a:p>
              <a:pPr algn="r"/>
              <a:r>
                <a:rPr lang="en-US" sz="1400" dirty="0"/>
                <a:t>-0.5</a:t>
              </a:r>
            </a:p>
            <a:p>
              <a:pPr algn="r"/>
              <a:r>
                <a:rPr lang="en-US" sz="1400" dirty="0"/>
                <a:t>-0.3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9468189" y="4558997"/>
            <a:ext cx="548640" cy="954107"/>
            <a:chOff x="6867429" y="4959748"/>
            <a:chExt cx="548640" cy="954107"/>
          </a:xfrm>
        </p:grpSpPr>
        <p:sp>
          <p:nvSpPr>
            <p:cNvPr id="39" name="Rectangle 38"/>
            <p:cNvSpPr/>
            <p:nvPr/>
          </p:nvSpPr>
          <p:spPr>
            <a:xfrm>
              <a:off x="6867429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992510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0601634" y="1910185"/>
            <a:ext cx="559769" cy="954107"/>
            <a:chOff x="8000873" y="2310936"/>
            <a:chExt cx="559769" cy="954107"/>
          </a:xfrm>
        </p:grpSpPr>
        <p:sp>
          <p:nvSpPr>
            <p:cNvPr id="49" name="Rectangle 48"/>
            <p:cNvSpPr/>
            <p:nvPr/>
          </p:nvSpPr>
          <p:spPr>
            <a:xfrm>
              <a:off x="8006437" y="2330789"/>
              <a:ext cx="54864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000873" y="2310936"/>
              <a:ext cx="55976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0.2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-1.5</a:t>
              </a:r>
            </a:p>
            <a:p>
              <a:pPr algn="r"/>
              <a:r>
                <a:rPr lang="en-US" sz="1400" dirty="0">
                  <a:solidFill>
                    <a:srgbClr val="FF0000"/>
                  </a:solidFill>
                </a:rPr>
                <a:t>-0.1</a:t>
              </a:r>
            </a:p>
            <a:p>
              <a:pPr algn="r"/>
              <a:r>
                <a:rPr lang="en-US" sz="1400" b="1" dirty="0">
                  <a:solidFill>
                    <a:srgbClr val="009900"/>
                  </a:solidFill>
                </a:rPr>
                <a:t>2.2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0601634" y="3254355"/>
            <a:ext cx="559769" cy="914400"/>
            <a:chOff x="8000873" y="3655107"/>
            <a:chExt cx="559769" cy="914400"/>
          </a:xfrm>
        </p:grpSpPr>
        <p:sp>
          <p:nvSpPr>
            <p:cNvPr id="50" name="Rectangle 49"/>
            <p:cNvSpPr/>
            <p:nvPr/>
          </p:nvSpPr>
          <p:spPr>
            <a:xfrm>
              <a:off x="8006437" y="3655107"/>
              <a:ext cx="548640" cy="914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000873" y="3742975"/>
              <a:ext cx="55976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-0.3</a:t>
              </a:r>
            </a:p>
            <a:p>
              <a:pPr algn="r"/>
              <a:r>
                <a:rPr lang="en-US" sz="1400" dirty="0"/>
                <a:t>0.9</a:t>
              </a:r>
            </a:p>
            <a:p>
              <a:pPr algn="r"/>
              <a:r>
                <a:rPr lang="en-US" sz="1400" dirty="0"/>
                <a:t>0.7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0607197" y="4558997"/>
            <a:ext cx="548640" cy="954107"/>
            <a:chOff x="8006437" y="4959748"/>
            <a:chExt cx="548640" cy="954107"/>
          </a:xfrm>
        </p:grpSpPr>
        <p:sp>
          <p:nvSpPr>
            <p:cNvPr id="48" name="Rectangle 47"/>
            <p:cNvSpPr/>
            <p:nvPr/>
          </p:nvSpPr>
          <p:spPr>
            <a:xfrm>
              <a:off x="8006437" y="4979601"/>
              <a:ext cx="548640" cy="914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131518" y="4959748"/>
              <a:ext cx="298479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0</a:t>
              </a:r>
            </a:p>
            <a:p>
              <a:pPr algn="r"/>
              <a:r>
                <a:rPr lang="en-US" sz="1400" dirty="0"/>
                <a:t>1</a:t>
              </a:r>
            </a:p>
            <a:p>
              <a:pPr algn="r"/>
              <a:r>
                <a:rPr lang="en-US" sz="1400" dirty="0"/>
                <a:t>0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F7EAB3-A6DF-467C-BE7B-8797D5BFA179}"/>
              </a:ext>
            </a:extLst>
          </p:cNvPr>
          <p:cNvCxnSpPr/>
          <p:nvPr/>
        </p:nvCxnSpPr>
        <p:spPr>
          <a:xfrm flipV="1">
            <a:off x="7360313" y="4168755"/>
            <a:ext cx="0" cy="410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7C3FC79-FC2C-4FE3-AD04-C578BC9BB212}"/>
              </a:ext>
            </a:extLst>
          </p:cNvPr>
          <p:cNvCxnSpPr/>
          <p:nvPr/>
        </p:nvCxnSpPr>
        <p:spPr>
          <a:xfrm>
            <a:off x="7634633" y="3711555"/>
            <a:ext cx="630592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>
          <a:xfrm>
            <a:off x="11287965" y="2949045"/>
            <a:ext cx="585738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</a:t>
            </a:r>
            <a:r>
              <a:rPr lang="en-US" sz="1600" baseline="-25000" dirty="0">
                <a:solidFill>
                  <a:srgbClr val="0000FF"/>
                </a:solidFill>
              </a:rPr>
              <a:t>hy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78DDBC4-B87A-497F-B68E-0DFC7B42E7AD}"/>
              </a:ext>
            </a:extLst>
          </p:cNvPr>
          <p:cNvSpPr/>
          <p:nvPr/>
        </p:nvSpPr>
        <p:spPr>
          <a:xfrm>
            <a:off x="11287292" y="4036520"/>
            <a:ext cx="587163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sz="1600" baseline="-25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xh</a:t>
            </a:r>
            <a:endParaRPr lang="en-US" sz="1600" baseline="-25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0C48873-2CE1-4A57-87C3-E8935BB0E3D8}"/>
              </a:ext>
            </a:extLst>
          </p:cNvPr>
          <p:cNvSpPr/>
          <p:nvPr/>
        </p:nvSpPr>
        <p:spPr>
          <a:xfrm>
            <a:off x="11284086" y="3492783"/>
            <a:ext cx="593947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8000"/>
                </a:solidFill>
              </a:rPr>
              <a:t>W</a:t>
            </a:r>
            <a:r>
              <a:rPr lang="en-US" sz="1600" baseline="-25000" dirty="0" err="1">
                <a:solidFill>
                  <a:srgbClr val="008000"/>
                </a:solidFill>
              </a:rPr>
              <a:t>hh</a:t>
            </a:r>
            <a:endParaRPr lang="en-US" sz="1600" baseline="-25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1499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Use their </a:t>
            </a:r>
            <a:r>
              <a:rPr lang="en-US" dirty="0">
                <a:solidFill>
                  <a:srgbClr val="C00000"/>
                </a:solidFill>
              </a:rPr>
              <a:t>internal state </a:t>
            </a:r>
            <a:r>
              <a:rPr lang="en-US" dirty="0"/>
              <a:t>(memory) to process sequences of inputs.</a:t>
            </a:r>
          </a:p>
          <a:p>
            <a:pPr lvl="1"/>
            <a:r>
              <a:rPr lang="en-US" sz="2400" dirty="0"/>
              <a:t>While vanilla neural net performs mapping</a:t>
            </a:r>
          </a:p>
          <a:p>
            <a:r>
              <a:rPr lang="en-US" dirty="0"/>
              <a:t>Offer much </a:t>
            </a:r>
            <a:r>
              <a:rPr lang="en-US" dirty="0">
                <a:solidFill>
                  <a:srgbClr val="C00000"/>
                </a:solidFill>
              </a:rPr>
              <a:t>flexibility </a:t>
            </a:r>
            <a:r>
              <a:rPr lang="en-US" dirty="0"/>
              <a:t>in terms of input and output number</a:t>
            </a:r>
          </a:p>
          <a:p>
            <a:pPr lvl="1"/>
            <a:r>
              <a:rPr lang="en-US" sz="2400" dirty="0"/>
              <a:t>Contrast to vanilla neural net</a:t>
            </a:r>
          </a:p>
          <a:p>
            <a:r>
              <a:rPr lang="en-US" dirty="0"/>
              <a:t>Model size </a:t>
            </a:r>
            <a:r>
              <a:rPr lang="en-US" dirty="0">
                <a:solidFill>
                  <a:srgbClr val="C00000"/>
                </a:solidFill>
              </a:rPr>
              <a:t>not increasing </a:t>
            </a:r>
            <a:r>
              <a:rPr lang="en-US" dirty="0"/>
              <a:t>with size of input</a:t>
            </a:r>
          </a:p>
          <a:p>
            <a:r>
              <a:rPr lang="en-US" dirty="0"/>
              <a:t>Can solve much more general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767579308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E3AD4F-3663-4507-BDDC-6329D0190C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Unsupervised Training</a:t>
            </a:r>
          </a:p>
          <a:p>
            <a:pPr lvl="1"/>
            <a:r>
              <a:rPr lang="en-US" sz="2200" dirty="0"/>
              <a:t>Word2Vec, </a:t>
            </a:r>
            <a:r>
              <a:rPr lang="en-US" sz="2200" dirty="0" err="1"/>
              <a:t>GloVe</a:t>
            </a:r>
            <a:r>
              <a:rPr lang="en-US" sz="2200" dirty="0"/>
              <a:t>, Etc.</a:t>
            </a:r>
          </a:p>
          <a:p>
            <a:r>
              <a:rPr lang="en-US" dirty="0"/>
              <a:t>Embedding Layer</a:t>
            </a:r>
          </a:p>
          <a:p>
            <a:pPr lvl="1"/>
            <a:r>
              <a:rPr lang="en-US" sz="2200" dirty="0"/>
              <a:t>Train Embedding Weights on the fly</a:t>
            </a:r>
          </a:p>
          <a:p>
            <a:r>
              <a:rPr lang="en-US" dirty="0"/>
              <a:t>Resulting low-dimensional, Continuous Representation</a:t>
            </a:r>
          </a:p>
          <a:p>
            <a:pPr lvl="1"/>
            <a:r>
              <a:rPr lang="en-US" sz="2200" dirty="0"/>
              <a:t>usually ~50-300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0D9DF8-0F46-4F0B-B8EA-CBBC843AC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Word Embedding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90751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97AD1D1F-E0F6-4E68-9056-66BBEC9F627E}"/>
              </a:ext>
            </a:extLst>
          </p:cNvPr>
          <p:cNvSpPr/>
          <p:nvPr/>
        </p:nvSpPr>
        <p:spPr>
          <a:xfrm>
            <a:off x="2655613" y="4222681"/>
            <a:ext cx="7019925" cy="86868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D728DB8-7B5C-4008-A12E-CDEAEE612C9D}"/>
              </a:ext>
            </a:extLst>
          </p:cNvPr>
          <p:cNvSpPr/>
          <p:nvPr/>
        </p:nvSpPr>
        <p:spPr>
          <a:xfrm>
            <a:off x="2655613" y="3324306"/>
            <a:ext cx="7019925" cy="86868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C3CB9C-6995-4121-A7DA-B4B1FEEEF744}"/>
              </a:ext>
            </a:extLst>
          </p:cNvPr>
          <p:cNvSpPr/>
          <p:nvPr/>
        </p:nvSpPr>
        <p:spPr>
          <a:xfrm>
            <a:off x="2810364" y="3602581"/>
            <a:ext cx="14588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hidden layer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3BC4B4D-11D9-4AB7-8C50-FEFAE0F1CBDA}"/>
              </a:ext>
            </a:extLst>
          </p:cNvPr>
          <p:cNvSpPr/>
          <p:nvPr/>
        </p:nvSpPr>
        <p:spPr>
          <a:xfrm>
            <a:off x="2655613" y="2387897"/>
            <a:ext cx="7019925" cy="868680"/>
          </a:xfrm>
          <a:prstGeom prst="round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2C676EA-C659-4007-87E8-4E1107BDF287}"/>
              </a:ext>
            </a:extLst>
          </p:cNvPr>
          <p:cNvSpPr/>
          <p:nvPr/>
        </p:nvSpPr>
        <p:spPr>
          <a:xfrm>
            <a:off x="2810364" y="2657946"/>
            <a:ext cx="1438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output layer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74FEA26-F00C-4021-87F9-0529D8D480EF}"/>
              </a:ext>
            </a:extLst>
          </p:cNvPr>
          <p:cNvSpPr/>
          <p:nvPr/>
        </p:nvSpPr>
        <p:spPr>
          <a:xfrm>
            <a:off x="2655613" y="5128464"/>
            <a:ext cx="7019925" cy="868680"/>
          </a:xfrm>
          <a:prstGeom prst="roundRect">
            <a:avLst/>
          </a:prstGeom>
          <a:solidFill>
            <a:srgbClr val="FFC9DE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B32B84-5C9D-49BA-B6A6-8E6E055CEA39}"/>
              </a:ext>
            </a:extLst>
          </p:cNvPr>
          <p:cNvSpPr/>
          <p:nvPr/>
        </p:nvSpPr>
        <p:spPr>
          <a:xfrm>
            <a:off x="2810364" y="5406350"/>
            <a:ext cx="1288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input layer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33A468A-FADC-414C-A96F-E19D56A4B6E8}"/>
              </a:ext>
            </a:extLst>
          </p:cNvPr>
          <p:cNvSpPr/>
          <p:nvPr/>
        </p:nvSpPr>
        <p:spPr>
          <a:xfrm>
            <a:off x="2810364" y="5985888"/>
            <a:ext cx="1221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input prefix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0ACAAC-6A7D-4215-8E1B-35658B3A29F8}"/>
              </a:ext>
            </a:extLst>
          </p:cNvPr>
          <p:cNvSpPr/>
          <p:nvPr/>
        </p:nvSpPr>
        <p:spPr>
          <a:xfrm>
            <a:off x="2810363" y="1903462"/>
            <a:ext cx="1739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target chars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6942163" y="6451601"/>
            <a:ext cx="3315778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12" name="Straight Arrow Connector 11"/>
          <p:cNvCxnSpPr>
            <a:cxnSpLocks/>
            <a:stCxn id="10" idx="0"/>
            <a:endCxn id="9" idx="2"/>
          </p:cNvCxnSpPr>
          <p:nvPr/>
        </p:nvCxnSpPr>
        <p:spPr>
          <a:xfrm flipV="1">
            <a:off x="4817031" y="3187397"/>
            <a:ext cx="0" cy="2004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65199" y="59858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"h"</a:t>
            </a:r>
          </a:p>
        </p:txBody>
      </p:sp>
      <p:cxnSp>
        <p:nvCxnSpPr>
          <p:cNvPr id="33" name="Straight Arrow Connector 32"/>
          <p:cNvCxnSpPr>
            <a:cxnSpLocks/>
            <a:endCxn id="117" idx="2"/>
          </p:cNvCxnSpPr>
          <p:nvPr/>
        </p:nvCxnSpPr>
        <p:spPr>
          <a:xfrm flipV="1">
            <a:off x="5999632" y="5041743"/>
            <a:ext cx="2" cy="155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5999632" y="3187397"/>
            <a:ext cx="0" cy="2004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47800" y="59858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"e"</a:t>
            </a:r>
          </a:p>
        </p:txBody>
      </p:sp>
      <p:cxnSp>
        <p:nvCxnSpPr>
          <p:cNvPr id="42" name="Straight Arrow Connector 41"/>
          <p:cNvCxnSpPr>
            <a:cxnSpLocks/>
            <a:endCxn id="118" idx="2"/>
          </p:cNvCxnSpPr>
          <p:nvPr/>
        </p:nvCxnSpPr>
        <p:spPr>
          <a:xfrm flipV="1">
            <a:off x="7119257" y="5022782"/>
            <a:ext cx="1" cy="1742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904294" y="5985887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cxnSp>
        <p:nvCxnSpPr>
          <p:cNvPr id="51" name="Straight Arrow Connector 50"/>
          <p:cNvCxnSpPr>
            <a:cxnSpLocks/>
            <a:endCxn id="124" idx="2"/>
          </p:cNvCxnSpPr>
          <p:nvPr/>
        </p:nvCxnSpPr>
        <p:spPr>
          <a:xfrm flipV="1">
            <a:off x="8291528" y="5041743"/>
            <a:ext cx="2" cy="155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8076565" y="5985887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"l"</a:t>
            </a:r>
          </a:p>
        </p:txBody>
      </p:sp>
      <p:cxnSp>
        <p:nvCxnSpPr>
          <p:cNvPr id="60" name="Straight Arrow Connector 59"/>
          <p:cNvCxnSpPr>
            <a:cxnSpLocks/>
            <a:stCxn id="32" idx="3"/>
            <a:endCxn id="41" idx="1"/>
          </p:cNvCxnSpPr>
          <p:nvPr/>
        </p:nvCxnSpPr>
        <p:spPr>
          <a:xfrm>
            <a:off x="6205373" y="3753607"/>
            <a:ext cx="708145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41" idx="3"/>
            <a:endCxn id="50" idx="1"/>
          </p:cNvCxnSpPr>
          <p:nvPr/>
        </p:nvCxnSpPr>
        <p:spPr>
          <a:xfrm>
            <a:off x="7324998" y="3753607"/>
            <a:ext cx="760791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itle 66"/>
          <p:cNvSpPr>
            <a:spLocks noGrp="1"/>
          </p:cNvSpPr>
          <p:nvPr>
            <p:ph type="title"/>
          </p:nvPr>
        </p:nvSpPr>
        <p:spPr>
          <a:xfrm>
            <a:off x="1874611" y="1249331"/>
            <a:ext cx="8326438" cy="641239"/>
          </a:xfrm>
        </p:spPr>
        <p:txBody>
          <a:bodyPr/>
          <a:lstStyle/>
          <a:p>
            <a:r>
              <a:rPr lang="en-US" dirty="0"/>
              <a:t>Training with Embedding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565199" y="1938194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"e"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784669" y="1938194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"l"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904294" y="1938194"/>
            <a:ext cx="429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"l"</a:t>
            </a:r>
          </a:p>
        </p:txBody>
      </p:sp>
      <p:sp>
        <p:nvSpPr>
          <p:cNvPr id="84" name="Rectangle 83"/>
          <p:cNvSpPr/>
          <p:nvPr/>
        </p:nvSpPr>
        <p:spPr>
          <a:xfrm>
            <a:off x="8042102" y="1938194"/>
            <a:ext cx="4988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"o"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1291" y="2455877"/>
            <a:ext cx="41148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5" name="Rectangle 84"/>
          <p:cNvSpPr/>
          <p:nvPr/>
        </p:nvSpPr>
        <p:spPr>
          <a:xfrm>
            <a:off x="4577222" y="2436918"/>
            <a:ext cx="4796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>
                <a:solidFill>
                  <a:srgbClr val="FF0000"/>
                </a:solidFill>
              </a:rPr>
              <a:t>1.0</a:t>
            </a:r>
          </a:p>
          <a:p>
            <a:pPr algn="r"/>
            <a:r>
              <a:rPr lang="en-US" sz="1100" b="1" dirty="0">
                <a:solidFill>
                  <a:srgbClr val="009900"/>
                </a:solidFill>
              </a:rPr>
              <a:t>4.1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-3.0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2.1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11291" y="3387847"/>
            <a:ext cx="41148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6" name="Rectangle 85"/>
          <p:cNvSpPr/>
          <p:nvPr/>
        </p:nvSpPr>
        <p:spPr>
          <a:xfrm>
            <a:off x="4577222" y="3453525"/>
            <a:ext cx="4796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0.3</a:t>
            </a:r>
          </a:p>
          <a:p>
            <a:pPr algn="r"/>
            <a:r>
              <a:rPr lang="en-US" sz="1100" dirty="0"/>
              <a:t>-0.1</a:t>
            </a:r>
          </a:p>
          <a:p>
            <a:pPr algn="r"/>
            <a:r>
              <a:rPr lang="en-US" sz="1100" dirty="0"/>
              <a:t>0.9</a:t>
            </a:r>
          </a:p>
        </p:txBody>
      </p:sp>
      <p:sp>
        <p:nvSpPr>
          <p:cNvPr id="8" name="Rectangle 7"/>
          <p:cNvSpPr/>
          <p:nvPr/>
        </p:nvSpPr>
        <p:spPr>
          <a:xfrm>
            <a:off x="4611291" y="5197044"/>
            <a:ext cx="41148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7" name="Rectangle 86"/>
          <p:cNvSpPr/>
          <p:nvPr/>
        </p:nvSpPr>
        <p:spPr>
          <a:xfrm>
            <a:off x="4679814" y="5178085"/>
            <a:ext cx="2744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1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793892" y="2455877"/>
            <a:ext cx="41148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8" name="Rectangle 87"/>
          <p:cNvSpPr/>
          <p:nvPr/>
        </p:nvSpPr>
        <p:spPr>
          <a:xfrm>
            <a:off x="5814326" y="2436918"/>
            <a:ext cx="4379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>
                <a:solidFill>
                  <a:srgbClr val="FF0000"/>
                </a:solidFill>
              </a:rPr>
              <a:t>0.5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0.3</a:t>
            </a:r>
          </a:p>
          <a:p>
            <a:pPr algn="r"/>
            <a:r>
              <a:rPr lang="en-US" sz="1100" b="1" dirty="0">
                <a:solidFill>
                  <a:srgbClr val="009900"/>
                </a:solidFill>
              </a:rPr>
              <a:t>1.2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0.9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93892" y="3387847"/>
            <a:ext cx="41148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9" name="Rectangle 88"/>
          <p:cNvSpPr/>
          <p:nvPr/>
        </p:nvSpPr>
        <p:spPr>
          <a:xfrm>
            <a:off x="5791883" y="3453525"/>
            <a:ext cx="41549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1.0</a:t>
            </a:r>
          </a:p>
          <a:p>
            <a:pPr algn="r"/>
            <a:r>
              <a:rPr lang="en-US" sz="1100" dirty="0"/>
              <a:t>0.3</a:t>
            </a:r>
          </a:p>
          <a:p>
            <a:pPr algn="r"/>
            <a:r>
              <a:rPr lang="en-US" sz="1100" dirty="0"/>
              <a:t>0.1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793892" y="5197044"/>
            <a:ext cx="41148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5862415" y="5178085"/>
            <a:ext cx="2744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1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119257" y="3187397"/>
            <a:ext cx="0" cy="2004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913517" y="2455877"/>
            <a:ext cx="41148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91" name="Rectangle 90"/>
          <p:cNvSpPr/>
          <p:nvPr/>
        </p:nvSpPr>
        <p:spPr>
          <a:xfrm>
            <a:off x="6879448" y="2436917"/>
            <a:ext cx="4796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>
                <a:solidFill>
                  <a:srgbClr val="FF0000"/>
                </a:solidFill>
              </a:rPr>
              <a:t>0.1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0.5</a:t>
            </a:r>
          </a:p>
          <a:p>
            <a:pPr algn="r"/>
            <a:r>
              <a:rPr lang="en-US" sz="1100" b="1" dirty="0">
                <a:solidFill>
                  <a:srgbClr val="009900"/>
                </a:solidFill>
              </a:rPr>
              <a:t>1.9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-1.1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913517" y="3387847"/>
            <a:ext cx="41148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6879448" y="3453525"/>
            <a:ext cx="4796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0.1</a:t>
            </a:r>
          </a:p>
          <a:p>
            <a:pPr algn="r"/>
            <a:r>
              <a:rPr lang="en-US" sz="1100" dirty="0"/>
              <a:t>-0.5</a:t>
            </a:r>
          </a:p>
          <a:p>
            <a:pPr algn="r"/>
            <a:r>
              <a:rPr lang="en-US" sz="1100" dirty="0"/>
              <a:t>-0.3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3517" y="5197044"/>
            <a:ext cx="41148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6982040" y="5178085"/>
            <a:ext cx="2744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1</a:t>
            </a:r>
          </a:p>
          <a:p>
            <a:pPr algn="r"/>
            <a:r>
              <a:rPr lang="en-US" sz="1100" dirty="0"/>
              <a:t>0</a:t>
            </a:r>
          </a:p>
        </p:txBody>
      </p:sp>
      <p:cxnSp>
        <p:nvCxnSpPr>
          <p:cNvPr id="52" name="Straight Arrow Connector 51"/>
          <p:cNvCxnSpPr>
            <a:cxnSpLocks/>
          </p:cNvCxnSpPr>
          <p:nvPr/>
        </p:nvCxnSpPr>
        <p:spPr>
          <a:xfrm flipV="1">
            <a:off x="8291528" y="3187397"/>
            <a:ext cx="0" cy="2004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085788" y="2455877"/>
            <a:ext cx="411480" cy="731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94" name="Rectangle 93"/>
          <p:cNvSpPr/>
          <p:nvPr/>
        </p:nvSpPr>
        <p:spPr>
          <a:xfrm>
            <a:off x="8051719" y="2436917"/>
            <a:ext cx="4796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>
                <a:solidFill>
                  <a:srgbClr val="FF0000"/>
                </a:solidFill>
              </a:rPr>
              <a:t>0.2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-1.5</a:t>
            </a:r>
          </a:p>
          <a:p>
            <a:pPr algn="r"/>
            <a:r>
              <a:rPr lang="en-US" sz="1100" dirty="0">
                <a:solidFill>
                  <a:srgbClr val="FF0000"/>
                </a:solidFill>
              </a:rPr>
              <a:t>-0.1</a:t>
            </a:r>
          </a:p>
          <a:p>
            <a:pPr algn="r"/>
            <a:r>
              <a:rPr lang="en-US" sz="1100" b="1" dirty="0">
                <a:solidFill>
                  <a:srgbClr val="009900"/>
                </a:solidFill>
              </a:rPr>
              <a:t>2.2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085788" y="3387847"/>
            <a:ext cx="411480" cy="731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95" name="Rectangle 94"/>
          <p:cNvSpPr/>
          <p:nvPr/>
        </p:nvSpPr>
        <p:spPr>
          <a:xfrm>
            <a:off x="8051719" y="3453525"/>
            <a:ext cx="47961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-0.3</a:t>
            </a:r>
          </a:p>
          <a:p>
            <a:pPr algn="r"/>
            <a:r>
              <a:rPr lang="en-US" sz="1100" dirty="0"/>
              <a:t>0.9</a:t>
            </a:r>
          </a:p>
          <a:p>
            <a:pPr algn="r"/>
            <a:r>
              <a:rPr lang="en-US" sz="1100" dirty="0"/>
              <a:t>0.7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085788" y="5197045"/>
            <a:ext cx="411480" cy="731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8154311" y="5178085"/>
            <a:ext cx="2744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0</a:t>
            </a:r>
          </a:p>
          <a:p>
            <a:pPr algn="r"/>
            <a:r>
              <a:rPr lang="en-US" sz="1100" dirty="0"/>
              <a:t>1</a:t>
            </a:r>
          </a:p>
          <a:p>
            <a:pPr algn="r"/>
            <a:r>
              <a:rPr lang="en-US" sz="1100" dirty="0"/>
              <a:t>0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F7EAB3-A6DF-467C-BE7B-8797D5BFA179}"/>
              </a:ext>
            </a:extLst>
          </p:cNvPr>
          <p:cNvCxnSpPr>
            <a:cxnSpLocks/>
            <a:stCxn id="8" idx="0"/>
            <a:endCxn id="111" idx="2"/>
          </p:cNvCxnSpPr>
          <p:nvPr/>
        </p:nvCxnSpPr>
        <p:spPr>
          <a:xfrm flipV="1">
            <a:off x="4817031" y="5022781"/>
            <a:ext cx="0" cy="1742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7C3FC79-FC2C-4FE3-AD04-C578BC9BB212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>
            <a:off x="5022772" y="3753607"/>
            <a:ext cx="771121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>
          <a:xfrm>
            <a:off x="9424783" y="3083520"/>
            <a:ext cx="585738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W</a:t>
            </a:r>
            <a:r>
              <a:rPr lang="en-US" sz="1600" baseline="-25000" dirty="0">
                <a:solidFill>
                  <a:srgbClr val="0000FF"/>
                </a:solidFill>
              </a:rPr>
              <a:t>hy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78DDBC4-B87A-497F-B68E-0DFC7B42E7AD}"/>
              </a:ext>
            </a:extLst>
          </p:cNvPr>
          <p:cNvSpPr/>
          <p:nvPr/>
        </p:nvSpPr>
        <p:spPr>
          <a:xfrm>
            <a:off x="9424071" y="3904338"/>
            <a:ext cx="587163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sz="1600" baseline="-2500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eh</a:t>
            </a:r>
            <a:endParaRPr lang="en-US" sz="1600" baseline="-25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A0C48873-2CE1-4A57-87C3-E8935BB0E3D8}"/>
              </a:ext>
            </a:extLst>
          </p:cNvPr>
          <p:cNvSpPr/>
          <p:nvPr/>
        </p:nvSpPr>
        <p:spPr>
          <a:xfrm>
            <a:off x="9420679" y="3493929"/>
            <a:ext cx="593947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8000"/>
                </a:solidFill>
              </a:rPr>
              <a:t>W</a:t>
            </a:r>
            <a:r>
              <a:rPr lang="en-US" sz="1600" baseline="-25000" dirty="0" err="1">
                <a:solidFill>
                  <a:srgbClr val="008000"/>
                </a:solidFill>
              </a:rPr>
              <a:t>hh</a:t>
            </a:r>
            <a:endParaRPr lang="en-US" sz="1600" baseline="-25000" dirty="0">
              <a:solidFill>
                <a:srgbClr val="008000"/>
              </a:solidFill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ECEC2C2-3952-4644-8B51-B7B9F2025B30}"/>
              </a:ext>
            </a:extLst>
          </p:cNvPr>
          <p:cNvCxnSpPr>
            <a:cxnSpLocks/>
          </p:cNvCxnSpPr>
          <p:nvPr/>
        </p:nvCxnSpPr>
        <p:spPr>
          <a:xfrm flipV="1">
            <a:off x="4817031" y="4108686"/>
            <a:ext cx="0" cy="18288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A5F274F-8F52-4AE8-99DA-BD3E7A2E16BB}"/>
              </a:ext>
            </a:extLst>
          </p:cNvPr>
          <p:cNvCxnSpPr>
            <a:cxnSpLocks/>
          </p:cNvCxnSpPr>
          <p:nvPr/>
        </p:nvCxnSpPr>
        <p:spPr>
          <a:xfrm flipV="1">
            <a:off x="5999633" y="4108686"/>
            <a:ext cx="1" cy="18288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59AEEF5-0E0D-484D-B2CB-8AC37902742A}"/>
              </a:ext>
            </a:extLst>
          </p:cNvPr>
          <p:cNvCxnSpPr>
            <a:cxnSpLocks/>
          </p:cNvCxnSpPr>
          <p:nvPr/>
        </p:nvCxnSpPr>
        <p:spPr>
          <a:xfrm flipV="1">
            <a:off x="7119258" y="4108686"/>
            <a:ext cx="1" cy="18288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77D5E02-2311-4591-A8C3-647A108D30E6}"/>
              </a:ext>
            </a:extLst>
          </p:cNvPr>
          <p:cNvCxnSpPr>
            <a:cxnSpLocks/>
          </p:cNvCxnSpPr>
          <p:nvPr/>
        </p:nvCxnSpPr>
        <p:spPr>
          <a:xfrm flipV="1">
            <a:off x="8291529" y="4108686"/>
            <a:ext cx="0" cy="18288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B8AEA23-BC3E-43DA-B490-31CC592A29A0}"/>
              </a:ext>
            </a:extLst>
          </p:cNvPr>
          <p:cNvSpPr/>
          <p:nvPr/>
        </p:nvSpPr>
        <p:spPr>
          <a:xfrm>
            <a:off x="2810364" y="4380763"/>
            <a:ext cx="1438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embedding layer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61367C5-C6CD-42AA-8292-2A65511DDC69}"/>
              </a:ext>
            </a:extLst>
          </p:cNvPr>
          <p:cNvSpPr/>
          <p:nvPr/>
        </p:nvSpPr>
        <p:spPr>
          <a:xfrm>
            <a:off x="4611291" y="4291261"/>
            <a:ext cx="411480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766C8C2-B200-42FA-A36D-0D3C5845C73C}"/>
              </a:ext>
            </a:extLst>
          </p:cNvPr>
          <p:cNvSpPr/>
          <p:nvPr/>
        </p:nvSpPr>
        <p:spPr>
          <a:xfrm>
            <a:off x="4622228" y="4272302"/>
            <a:ext cx="4155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.03</a:t>
            </a:r>
          </a:p>
          <a:p>
            <a:pPr algn="r"/>
            <a:r>
              <a:rPr lang="en-US" sz="1100" dirty="0"/>
              <a:t>.84</a:t>
            </a:r>
          </a:p>
          <a:p>
            <a:pPr algn="r"/>
            <a:r>
              <a:rPr lang="en-US" sz="1100" dirty="0"/>
              <a:t>.00</a:t>
            </a:r>
          </a:p>
          <a:p>
            <a:pPr algn="r"/>
            <a:r>
              <a:rPr lang="en-US" sz="1100" dirty="0"/>
              <a:t>.13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7097673-7A5A-41AE-A62C-21FB70DD82FE}"/>
              </a:ext>
            </a:extLst>
          </p:cNvPr>
          <p:cNvSpPr/>
          <p:nvPr/>
        </p:nvSpPr>
        <p:spPr>
          <a:xfrm>
            <a:off x="5793892" y="4291261"/>
            <a:ext cx="411480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DBA9856-20C4-4630-B5A4-D11DBBBB4D23}"/>
              </a:ext>
            </a:extLst>
          </p:cNvPr>
          <p:cNvSpPr/>
          <p:nvPr/>
        </p:nvSpPr>
        <p:spPr>
          <a:xfrm>
            <a:off x="5791852" y="4272302"/>
            <a:ext cx="4155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.25</a:t>
            </a:r>
          </a:p>
          <a:p>
            <a:pPr algn="r"/>
            <a:r>
              <a:rPr lang="en-US" sz="1100" dirty="0"/>
              <a:t>.20</a:t>
            </a:r>
          </a:p>
          <a:p>
            <a:pPr algn="r"/>
            <a:r>
              <a:rPr lang="en-US" sz="1100" dirty="0"/>
              <a:t>.50</a:t>
            </a:r>
          </a:p>
          <a:p>
            <a:pPr algn="r"/>
            <a:r>
              <a:rPr lang="en-US" sz="1100" dirty="0"/>
              <a:t>.05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E4E22BA-1EDE-4DB0-909D-8A9B85DF3086}"/>
              </a:ext>
            </a:extLst>
          </p:cNvPr>
          <p:cNvSpPr/>
          <p:nvPr/>
        </p:nvSpPr>
        <p:spPr>
          <a:xfrm>
            <a:off x="6913518" y="4291262"/>
            <a:ext cx="411480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2F32A0-DB20-4222-AE43-CEA2190DEF49}"/>
              </a:ext>
            </a:extLst>
          </p:cNvPr>
          <p:cNvSpPr/>
          <p:nvPr/>
        </p:nvSpPr>
        <p:spPr>
          <a:xfrm>
            <a:off x="6911477" y="4272302"/>
            <a:ext cx="4155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.11</a:t>
            </a:r>
          </a:p>
          <a:p>
            <a:pPr algn="r"/>
            <a:r>
              <a:rPr lang="en-US" sz="1100" dirty="0"/>
              <a:t>.17</a:t>
            </a:r>
          </a:p>
          <a:p>
            <a:pPr algn="r"/>
            <a:r>
              <a:rPr lang="en-US" sz="1100" dirty="0"/>
              <a:t>.68</a:t>
            </a:r>
          </a:p>
          <a:p>
            <a:pPr algn="r"/>
            <a:r>
              <a:rPr lang="en-US" sz="1100" dirty="0"/>
              <a:t>.03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DDA774E-E725-457B-8EB7-CD5B4695BF40}"/>
              </a:ext>
            </a:extLst>
          </p:cNvPr>
          <p:cNvSpPr/>
          <p:nvPr/>
        </p:nvSpPr>
        <p:spPr>
          <a:xfrm>
            <a:off x="8085789" y="4291262"/>
            <a:ext cx="411480" cy="731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275157-C975-4350-86E4-4D6A9F5FF5FA}"/>
              </a:ext>
            </a:extLst>
          </p:cNvPr>
          <p:cNvSpPr/>
          <p:nvPr/>
        </p:nvSpPr>
        <p:spPr>
          <a:xfrm>
            <a:off x="8083748" y="4272302"/>
            <a:ext cx="4155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100" dirty="0"/>
              <a:t>.11</a:t>
            </a:r>
          </a:p>
          <a:p>
            <a:pPr algn="r"/>
            <a:r>
              <a:rPr lang="en-US" sz="1100" dirty="0"/>
              <a:t>.02</a:t>
            </a:r>
          </a:p>
          <a:p>
            <a:pPr algn="r"/>
            <a:r>
              <a:rPr lang="en-US" sz="1100" dirty="0"/>
              <a:t>.08</a:t>
            </a:r>
          </a:p>
          <a:p>
            <a:pPr algn="r"/>
            <a:r>
              <a:rPr lang="en-US" sz="1100" dirty="0"/>
              <a:t>.79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781732D1-6BDA-45BB-BEE7-2B041BC51D69}"/>
              </a:ext>
            </a:extLst>
          </p:cNvPr>
          <p:cNvSpPr/>
          <p:nvPr/>
        </p:nvSpPr>
        <p:spPr>
          <a:xfrm>
            <a:off x="9424071" y="4835496"/>
            <a:ext cx="587163" cy="374571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sz="1600" baseline="-25000" dirty="0" err="1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xe</a:t>
            </a:r>
            <a:endParaRPr lang="en-US" sz="1600" baseline="-25000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575881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"Deep" Recurrent Neural </a:t>
            </a:r>
            <a:r>
              <a:rPr lang="id-ID" dirty="0"/>
              <a:t>Network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036131387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8063E822-F7D7-4B1D-88FB-2B06B1D1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"Deep" Vanilla RNN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761" y="1344586"/>
            <a:ext cx="4177180" cy="4934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90962" y="2607942"/>
                <a:ext cx="3981213" cy="1449708"/>
              </a:xfrm>
              <a:custGeom>
                <a:avLst/>
                <a:gdLst>
                  <a:gd name="connsiteX0" fmla="*/ 0 w 3981213"/>
                  <a:gd name="connsiteY0" fmla="*/ 0 h 1449708"/>
                  <a:gd name="connsiteX1" fmla="*/ 663536 w 3981213"/>
                  <a:gd name="connsiteY1" fmla="*/ 0 h 1449708"/>
                  <a:gd name="connsiteX2" fmla="*/ 1207635 w 3981213"/>
                  <a:gd name="connsiteY2" fmla="*/ 0 h 1449708"/>
                  <a:gd name="connsiteX3" fmla="*/ 1831358 w 3981213"/>
                  <a:gd name="connsiteY3" fmla="*/ 0 h 1449708"/>
                  <a:gd name="connsiteX4" fmla="*/ 2375457 w 3981213"/>
                  <a:gd name="connsiteY4" fmla="*/ 0 h 1449708"/>
                  <a:gd name="connsiteX5" fmla="*/ 3078805 w 3981213"/>
                  <a:gd name="connsiteY5" fmla="*/ 0 h 1449708"/>
                  <a:gd name="connsiteX6" fmla="*/ 3981213 w 3981213"/>
                  <a:gd name="connsiteY6" fmla="*/ 0 h 1449708"/>
                  <a:gd name="connsiteX7" fmla="*/ 3981213 w 3981213"/>
                  <a:gd name="connsiteY7" fmla="*/ 497733 h 1449708"/>
                  <a:gd name="connsiteX8" fmla="*/ 3981213 w 3981213"/>
                  <a:gd name="connsiteY8" fmla="*/ 937478 h 1449708"/>
                  <a:gd name="connsiteX9" fmla="*/ 3981213 w 3981213"/>
                  <a:gd name="connsiteY9" fmla="*/ 1449708 h 1449708"/>
                  <a:gd name="connsiteX10" fmla="*/ 3277865 w 3981213"/>
                  <a:gd name="connsiteY10" fmla="*/ 1449708 h 1449708"/>
                  <a:gd name="connsiteX11" fmla="*/ 2614330 w 3981213"/>
                  <a:gd name="connsiteY11" fmla="*/ 1449708 h 1449708"/>
                  <a:gd name="connsiteX12" fmla="*/ 1990607 w 3981213"/>
                  <a:gd name="connsiteY12" fmla="*/ 1449708 h 1449708"/>
                  <a:gd name="connsiteX13" fmla="*/ 1446507 w 3981213"/>
                  <a:gd name="connsiteY13" fmla="*/ 1449708 h 1449708"/>
                  <a:gd name="connsiteX14" fmla="*/ 902408 w 3981213"/>
                  <a:gd name="connsiteY14" fmla="*/ 1449708 h 1449708"/>
                  <a:gd name="connsiteX15" fmla="*/ 0 w 3981213"/>
                  <a:gd name="connsiteY15" fmla="*/ 1449708 h 1449708"/>
                  <a:gd name="connsiteX16" fmla="*/ 0 w 3981213"/>
                  <a:gd name="connsiteY16" fmla="*/ 1009963 h 1449708"/>
                  <a:gd name="connsiteX17" fmla="*/ 0 w 3981213"/>
                  <a:gd name="connsiteY17" fmla="*/ 512230 h 1449708"/>
                  <a:gd name="connsiteX18" fmla="*/ 0 w 3981213"/>
                  <a:gd name="connsiteY18" fmla="*/ 0 h 1449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1213" h="1449708" fill="none" extrusionOk="0">
                    <a:moveTo>
                      <a:pt x="0" y="0"/>
                    </a:moveTo>
                    <a:cubicBezTo>
                      <a:pt x="307591" y="32689"/>
                      <a:pt x="375134" y="-14787"/>
                      <a:pt x="663536" y="0"/>
                    </a:cubicBezTo>
                    <a:cubicBezTo>
                      <a:pt x="951938" y="14787"/>
                      <a:pt x="952688" y="-1731"/>
                      <a:pt x="1207635" y="0"/>
                    </a:cubicBezTo>
                    <a:cubicBezTo>
                      <a:pt x="1462582" y="1731"/>
                      <a:pt x="1671538" y="-25882"/>
                      <a:pt x="1831358" y="0"/>
                    </a:cubicBezTo>
                    <a:cubicBezTo>
                      <a:pt x="1991178" y="25882"/>
                      <a:pt x="2113984" y="8204"/>
                      <a:pt x="2375457" y="0"/>
                    </a:cubicBezTo>
                    <a:cubicBezTo>
                      <a:pt x="2636930" y="-8204"/>
                      <a:pt x="2863969" y="12446"/>
                      <a:pt x="3078805" y="0"/>
                    </a:cubicBezTo>
                    <a:cubicBezTo>
                      <a:pt x="3293641" y="-12446"/>
                      <a:pt x="3576725" y="31144"/>
                      <a:pt x="3981213" y="0"/>
                    </a:cubicBezTo>
                    <a:cubicBezTo>
                      <a:pt x="3993266" y="214437"/>
                      <a:pt x="3990102" y="270795"/>
                      <a:pt x="3981213" y="497733"/>
                    </a:cubicBezTo>
                    <a:cubicBezTo>
                      <a:pt x="3972324" y="724671"/>
                      <a:pt x="3996307" y="746799"/>
                      <a:pt x="3981213" y="937478"/>
                    </a:cubicBezTo>
                    <a:cubicBezTo>
                      <a:pt x="3966119" y="1128158"/>
                      <a:pt x="4000813" y="1249204"/>
                      <a:pt x="3981213" y="1449708"/>
                    </a:cubicBezTo>
                    <a:cubicBezTo>
                      <a:pt x="3655788" y="1438690"/>
                      <a:pt x="3553689" y="1451554"/>
                      <a:pt x="3277865" y="1449708"/>
                    </a:cubicBezTo>
                    <a:cubicBezTo>
                      <a:pt x="3002041" y="1447862"/>
                      <a:pt x="2940749" y="1476744"/>
                      <a:pt x="2614330" y="1449708"/>
                    </a:cubicBezTo>
                    <a:cubicBezTo>
                      <a:pt x="2287911" y="1422672"/>
                      <a:pt x="2134441" y="1429108"/>
                      <a:pt x="1990607" y="1449708"/>
                    </a:cubicBezTo>
                    <a:cubicBezTo>
                      <a:pt x="1846773" y="1470308"/>
                      <a:pt x="1619694" y="1470804"/>
                      <a:pt x="1446507" y="1449708"/>
                    </a:cubicBezTo>
                    <a:cubicBezTo>
                      <a:pt x="1273320" y="1428612"/>
                      <a:pt x="1109155" y="1449790"/>
                      <a:pt x="902408" y="1449708"/>
                    </a:cubicBezTo>
                    <a:cubicBezTo>
                      <a:pt x="695661" y="1449626"/>
                      <a:pt x="290725" y="1491927"/>
                      <a:pt x="0" y="1449708"/>
                    </a:cubicBezTo>
                    <a:cubicBezTo>
                      <a:pt x="12578" y="1304982"/>
                      <a:pt x="1963" y="1101267"/>
                      <a:pt x="0" y="1009963"/>
                    </a:cubicBezTo>
                    <a:cubicBezTo>
                      <a:pt x="-1963" y="918659"/>
                      <a:pt x="-330" y="671570"/>
                      <a:pt x="0" y="512230"/>
                    </a:cubicBezTo>
                    <a:cubicBezTo>
                      <a:pt x="330" y="352890"/>
                      <a:pt x="-24767" y="145646"/>
                      <a:pt x="0" y="0"/>
                    </a:cubicBezTo>
                    <a:close/>
                  </a:path>
                  <a:path w="3981213" h="1449708" stroke="0" extrusionOk="0">
                    <a:moveTo>
                      <a:pt x="0" y="0"/>
                    </a:moveTo>
                    <a:cubicBezTo>
                      <a:pt x="270608" y="25570"/>
                      <a:pt x="347747" y="-17086"/>
                      <a:pt x="663536" y="0"/>
                    </a:cubicBezTo>
                    <a:cubicBezTo>
                      <a:pt x="979325" y="17086"/>
                      <a:pt x="1142336" y="-24983"/>
                      <a:pt x="1327071" y="0"/>
                    </a:cubicBezTo>
                    <a:cubicBezTo>
                      <a:pt x="1511807" y="24983"/>
                      <a:pt x="1746836" y="-12996"/>
                      <a:pt x="1950794" y="0"/>
                    </a:cubicBezTo>
                    <a:cubicBezTo>
                      <a:pt x="2154752" y="12996"/>
                      <a:pt x="2402903" y="21700"/>
                      <a:pt x="2614330" y="0"/>
                    </a:cubicBezTo>
                    <a:cubicBezTo>
                      <a:pt x="2825757" y="-21700"/>
                      <a:pt x="3055995" y="-5222"/>
                      <a:pt x="3277865" y="0"/>
                    </a:cubicBezTo>
                    <a:cubicBezTo>
                      <a:pt x="3499735" y="5222"/>
                      <a:pt x="3642332" y="-20515"/>
                      <a:pt x="3981213" y="0"/>
                    </a:cubicBezTo>
                    <a:cubicBezTo>
                      <a:pt x="3972837" y="172122"/>
                      <a:pt x="3964199" y="344507"/>
                      <a:pt x="3981213" y="454242"/>
                    </a:cubicBezTo>
                    <a:cubicBezTo>
                      <a:pt x="3998227" y="563977"/>
                      <a:pt x="3966463" y="820134"/>
                      <a:pt x="3981213" y="951975"/>
                    </a:cubicBezTo>
                    <a:cubicBezTo>
                      <a:pt x="3995963" y="1083816"/>
                      <a:pt x="3989981" y="1295633"/>
                      <a:pt x="3981213" y="1449708"/>
                    </a:cubicBezTo>
                    <a:cubicBezTo>
                      <a:pt x="3624944" y="1468370"/>
                      <a:pt x="3518531" y="1416185"/>
                      <a:pt x="3238053" y="1449708"/>
                    </a:cubicBezTo>
                    <a:cubicBezTo>
                      <a:pt x="2957575" y="1483231"/>
                      <a:pt x="2858584" y="1417924"/>
                      <a:pt x="2574518" y="1449708"/>
                    </a:cubicBezTo>
                    <a:cubicBezTo>
                      <a:pt x="2290453" y="1481492"/>
                      <a:pt x="2195404" y="1418521"/>
                      <a:pt x="1871170" y="1449708"/>
                    </a:cubicBezTo>
                    <a:cubicBezTo>
                      <a:pt x="1546936" y="1480895"/>
                      <a:pt x="1592765" y="1475689"/>
                      <a:pt x="1327071" y="1449708"/>
                    </a:cubicBezTo>
                    <a:cubicBezTo>
                      <a:pt x="1061377" y="1423727"/>
                      <a:pt x="993924" y="1461772"/>
                      <a:pt x="703348" y="1449708"/>
                    </a:cubicBezTo>
                    <a:cubicBezTo>
                      <a:pt x="412772" y="1437644"/>
                      <a:pt x="164238" y="1470950"/>
                      <a:pt x="0" y="1449708"/>
                    </a:cubicBezTo>
                    <a:cubicBezTo>
                      <a:pt x="-14210" y="1288658"/>
                      <a:pt x="-13295" y="1164753"/>
                      <a:pt x="0" y="966472"/>
                    </a:cubicBezTo>
                    <a:cubicBezTo>
                      <a:pt x="13295" y="768191"/>
                      <a:pt x="-11530" y="708475"/>
                      <a:pt x="0" y="497733"/>
                    </a:cubicBezTo>
                    <a:cubicBezTo>
                      <a:pt x="11530" y="286991"/>
                      <a:pt x="23932" y="105783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398796594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62" y="2607942"/>
                <a:ext cx="3981213" cy="1449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3987965940">
                      <a:custGeom>
                        <a:avLst/>
                        <a:gdLst>
                          <a:gd name="connsiteX0" fmla="*/ 0 w 3981213"/>
                          <a:gd name="connsiteY0" fmla="*/ 0 h 1449708"/>
                          <a:gd name="connsiteX1" fmla="*/ 663536 w 3981213"/>
                          <a:gd name="connsiteY1" fmla="*/ 0 h 1449708"/>
                          <a:gd name="connsiteX2" fmla="*/ 1207635 w 3981213"/>
                          <a:gd name="connsiteY2" fmla="*/ 0 h 1449708"/>
                          <a:gd name="connsiteX3" fmla="*/ 1831358 w 3981213"/>
                          <a:gd name="connsiteY3" fmla="*/ 0 h 1449708"/>
                          <a:gd name="connsiteX4" fmla="*/ 2375457 w 3981213"/>
                          <a:gd name="connsiteY4" fmla="*/ 0 h 1449708"/>
                          <a:gd name="connsiteX5" fmla="*/ 3078805 w 3981213"/>
                          <a:gd name="connsiteY5" fmla="*/ 0 h 1449708"/>
                          <a:gd name="connsiteX6" fmla="*/ 3981213 w 3981213"/>
                          <a:gd name="connsiteY6" fmla="*/ 0 h 1449708"/>
                          <a:gd name="connsiteX7" fmla="*/ 3981213 w 3981213"/>
                          <a:gd name="connsiteY7" fmla="*/ 497733 h 1449708"/>
                          <a:gd name="connsiteX8" fmla="*/ 3981213 w 3981213"/>
                          <a:gd name="connsiteY8" fmla="*/ 937478 h 1449708"/>
                          <a:gd name="connsiteX9" fmla="*/ 3981213 w 3981213"/>
                          <a:gd name="connsiteY9" fmla="*/ 1449708 h 1449708"/>
                          <a:gd name="connsiteX10" fmla="*/ 3277865 w 3981213"/>
                          <a:gd name="connsiteY10" fmla="*/ 1449708 h 1449708"/>
                          <a:gd name="connsiteX11" fmla="*/ 2614330 w 3981213"/>
                          <a:gd name="connsiteY11" fmla="*/ 1449708 h 1449708"/>
                          <a:gd name="connsiteX12" fmla="*/ 1990607 w 3981213"/>
                          <a:gd name="connsiteY12" fmla="*/ 1449708 h 1449708"/>
                          <a:gd name="connsiteX13" fmla="*/ 1446507 w 3981213"/>
                          <a:gd name="connsiteY13" fmla="*/ 1449708 h 1449708"/>
                          <a:gd name="connsiteX14" fmla="*/ 902408 w 3981213"/>
                          <a:gd name="connsiteY14" fmla="*/ 1449708 h 1449708"/>
                          <a:gd name="connsiteX15" fmla="*/ 0 w 3981213"/>
                          <a:gd name="connsiteY15" fmla="*/ 1449708 h 1449708"/>
                          <a:gd name="connsiteX16" fmla="*/ 0 w 3981213"/>
                          <a:gd name="connsiteY16" fmla="*/ 1009963 h 1449708"/>
                          <a:gd name="connsiteX17" fmla="*/ 0 w 3981213"/>
                          <a:gd name="connsiteY17" fmla="*/ 512230 h 1449708"/>
                          <a:gd name="connsiteX18" fmla="*/ 0 w 3981213"/>
                          <a:gd name="connsiteY18" fmla="*/ 0 h 14497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981213" h="1449708" fill="none" extrusionOk="0">
                            <a:moveTo>
                              <a:pt x="0" y="0"/>
                            </a:moveTo>
                            <a:cubicBezTo>
                              <a:pt x="307591" y="32689"/>
                              <a:pt x="375134" y="-14787"/>
                              <a:pt x="663536" y="0"/>
                            </a:cubicBezTo>
                            <a:cubicBezTo>
                              <a:pt x="951938" y="14787"/>
                              <a:pt x="952688" y="-1731"/>
                              <a:pt x="1207635" y="0"/>
                            </a:cubicBezTo>
                            <a:cubicBezTo>
                              <a:pt x="1462582" y="1731"/>
                              <a:pt x="1671538" y="-25882"/>
                              <a:pt x="1831358" y="0"/>
                            </a:cubicBezTo>
                            <a:cubicBezTo>
                              <a:pt x="1991178" y="25882"/>
                              <a:pt x="2113984" y="8204"/>
                              <a:pt x="2375457" y="0"/>
                            </a:cubicBezTo>
                            <a:cubicBezTo>
                              <a:pt x="2636930" y="-8204"/>
                              <a:pt x="2863969" y="12446"/>
                              <a:pt x="3078805" y="0"/>
                            </a:cubicBezTo>
                            <a:cubicBezTo>
                              <a:pt x="3293641" y="-12446"/>
                              <a:pt x="3576725" y="31144"/>
                              <a:pt x="3981213" y="0"/>
                            </a:cubicBezTo>
                            <a:cubicBezTo>
                              <a:pt x="3993266" y="214437"/>
                              <a:pt x="3990102" y="270795"/>
                              <a:pt x="3981213" y="497733"/>
                            </a:cubicBezTo>
                            <a:cubicBezTo>
                              <a:pt x="3972324" y="724671"/>
                              <a:pt x="3996307" y="746799"/>
                              <a:pt x="3981213" y="937478"/>
                            </a:cubicBezTo>
                            <a:cubicBezTo>
                              <a:pt x="3966119" y="1128158"/>
                              <a:pt x="4000813" y="1249204"/>
                              <a:pt x="3981213" y="1449708"/>
                            </a:cubicBezTo>
                            <a:cubicBezTo>
                              <a:pt x="3655788" y="1438690"/>
                              <a:pt x="3553689" y="1451554"/>
                              <a:pt x="3277865" y="1449708"/>
                            </a:cubicBezTo>
                            <a:cubicBezTo>
                              <a:pt x="3002041" y="1447862"/>
                              <a:pt x="2940749" y="1476744"/>
                              <a:pt x="2614330" y="1449708"/>
                            </a:cubicBezTo>
                            <a:cubicBezTo>
                              <a:pt x="2287911" y="1422672"/>
                              <a:pt x="2134441" y="1429108"/>
                              <a:pt x="1990607" y="1449708"/>
                            </a:cubicBezTo>
                            <a:cubicBezTo>
                              <a:pt x="1846773" y="1470308"/>
                              <a:pt x="1619694" y="1470804"/>
                              <a:pt x="1446507" y="1449708"/>
                            </a:cubicBezTo>
                            <a:cubicBezTo>
                              <a:pt x="1273320" y="1428612"/>
                              <a:pt x="1109155" y="1449790"/>
                              <a:pt x="902408" y="1449708"/>
                            </a:cubicBezTo>
                            <a:cubicBezTo>
                              <a:pt x="695661" y="1449626"/>
                              <a:pt x="290725" y="1491927"/>
                              <a:pt x="0" y="1449708"/>
                            </a:cubicBezTo>
                            <a:cubicBezTo>
                              <a:pt x="12578" y="1304982"/>
                              <a:pt x="1963" y="1101267"/>
                              <a:pt x="0" y="1009963"/>
                            </a:cubicBezTo>
                            <a:cubicBezTo>
                              <a:pt x="-1963" y="918659"/>
                              <a:pt x="-330" y="671570"/>
                              <a:pt x="0" y="512230"/>
                            </a:cubicBezTo>
                            <a:cubicBezTo>
                              <a:pt x="330" y="352890"/>
                              <a:pt x="-24767" y="145646"/>
                              <a:pt x="0" y="0"/>
                            </a:cubicBezTo>
                            <a:close/>
                          </a:path>
                          <a:path w="3981213" h="1449708" stroke="0" extrusionOk="0">
                            <a:moveTo>
                              <a:pt x="0" y="0"/>
                            </a:moveTo>
                            <a:cubicBezTo>
                              <a:pt x="270608" y="25570"/>
                              <a:pt x="347747" y="-17086"/>
                              <a:pt x="663536" y="0"/>
                            </a:cubicBezTo>
                            <a:cubicBezTo>
                              <a:pt x="979325" y="17086"/>
                              <a:pt x="1142336" y="-24983"/>
                              <a:pt x="1327071" y="0"/>
                            </a:cubicBezTo>
                            <a:cubicBezTo>
                              <a:pt x="1511807" y="24983"/>
                              <a:pt x="1746836" y="-12996"/>
                              <a:pt x="1950794" y="0"/>
                            </a:cubicBezTo>
                            <a:cubicBezTo>
                              <a:pt x="2154752" y="12996"/>
                              <a:pt x="2402903" y="21700"/>
                              <a:pt x="2614330" y="0"/>
                            </a:cubicBezTo>
                            <a:cubicBezTo>
                              <a:pt x="2825757" y="-21700"/>
                              <a:pt x="3055995" y="-5222"/>
                              <a:pt x="3277865" y="0"/>
                            </a:cubicBezTo>
                            <a:cubicBezTo>
                              <a:pt x="3499735" y="5222"/>
                              <a:pt x="3642332" y="-20515"/>
                              <a:pt x="3981213" y="0"/>
                            </a:cubicBezTo>
                            <a:cubicBezTo>
                              <a:pt x="3972837" y="172122"/>
                              <a:pt x="3964199" y="344507"/>
                              <a:pt x="3981213" y="454242"/>
                            </a:cubicBezTo>
                            <a:cubicBezTo>
                              <a:pt x="3998227" y="563977"/>
                              <a:pt x="3966463" y="820134"/>
                              <a:pt x="3981213" y="951975"/>
                            </a:cubicBezTo>
                            <a:cubicBezTo>
                              <a:pt x="3995963" y="1083816"/>
                              <a:pt x="3989981" y="1295633"/>
                              <a:pt x="3981213" y="1449708"/>
                            </a:cubicBezTo>
                            <a:cubicBezTo>
                              <a:pt x="3624944" y="1468370"/>
                              <a:pt x="3518531" y="1416185"/>
                              <a:pt x="3238053" y="1449708"/>
                            </a:cubicBezTo>
                            <a:cubicBezTo>
                              <a:pt x="2957575" y="1483231"/>
                              <a:pt x="2858584" y="1417924"/>
                              <a:pt x="2574518" y="1449708"/>
                            </a:cubicBezTo>
                            <a:cubicBezTo>
                              <a:pt x="2290453" y="1481492"/>
                              <a:pt x="2195404" y="1418521"/>
                              <a:pt x="1871170" y="1449708"/>
                            </a:cubicBezTo>
                            <a:cubicBezTo>
                              <a:pt x="1546936" y="1480895"/>
                              <a:pt x="1592765" y="1475689"/>
                              <a:pt x="1327071" y="1449708"/>
                            </a:cubicBezTo>
                            <a:cubicBezTo>
                              <a:pt x="1061377" y="1423727"/>
                              <a:pt x="993924" y="1461772"/>
                              <a:pt x="703348" y="1449708"/>
                            </a:cubicBezTo>
                            <a:cubicBezTo>
                              <a:pt x="412772" y="1437644"/>
                              <a:pt x="164238" y="1470950"/>
                              <a:pt x="0" y="1449708"/>
                            </a:cubicBezTo>
                            <a:cubicBezTo>
                              <a:pt x="-14210" y="1288658"/>
                              <a:pt x="-13295" y="1164753"/>
                              <a:pt x="0" y="966472"/>
                            </a:cubicBezTo>
                            <a:cubicBezTo>
                              <a:pt x="13295" y="768191"/>
                              <a:pt x="-11530" y="708475"/>
                              <a:pt x="0" y="497733"/>
                            </a:cubicBezTo>
                            <a:cubicBezTo>
                              <a:pt x="11530" y="286991"/>
                              <a:pt x="23932" y="10578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43449" y="4218004"/>
                <a:ext cx="922111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449" y="4218004"/>
                <a:ext cx="922111" cy="307777"/>
              </a:xfrm>
              <a:prstGeom prst="rect">
                <a:avLst/>
              </a:prstGeom>
              <a:blipFill>
                <a:blip r:embed="rId4"/>
                <a:stretch>
                  <a:fillRect l="-4636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68757" y="4199076"/>
                <a:ext cx="1523174" cy="313676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 [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757" y="4199076"/>
                <a:ext cx="1523174" cy="313676"/>
              </a:xfrm>
              <a:prstGeom prst="rect">
                <a:avLst/>
              </a:prstGeom>
              <a:blipFill>
                <a:blip r:embed="rId5"/>
                <a:stretch>
                  <a:fillRect l="-2800" r="-4800" b="-392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92935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645AC-A01E-42E6-AEAB-5839FCDE9B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889F7-AD61-44EB-A286-1EF05D70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"Deep" Vanilla RNN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93F4CD-B434-4718-A09A-882B1FFF4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E9ADE4-0F7E-4EC9-AC1E-49E7DDC18E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09" y="2953064"/>
            <a:ext cx="3850989" cy="2286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E160D4-4490-44BF-9CDB-23D730D5E7A3}"/>
              </a:ext>
            </a:extLst>
          </p:cNvPr>
          <p:cNvSpPr/>
          <p:nvPr/>
        </p:nvSpPr>
        <p:spPr>
          <a:xfrm>
            <a:off x="1990109" y="2065249"/>
            <a:ext cx="3546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Vanilla RNN Gradient 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E9655-FDFF-4116-9634-389C4B3567E2}"/>
              </a:ext>
            </a:extLst>
          </p:cNvPr>
          <p:cNvSpPr/>
          <p:nvPr/>
        </p:nvSpPr>
        <p:spPr>
          <a:xfrm>
            <a:off x="6096000" y="581376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srgbClr val="0000FF"/>
                </a:solidFill>
              </a:rPr>
              <a:t>Bengio</a:t>
            </a:r>
            <a:r>
              <a:rPr lang="en-US" sz="800" dirty="0">
                <a:solidFill>
                  <a:srgbClr val="0000FF"/>
                </a:solidFill>
              </a:rPr>
              <a:t> et al, “Learning long-term dependencies with gradient descent</a:t>
            </a:r>
          </a:p>
          <a:p>
            <a:r>
              <a:rPr lang="en-US" sz="800" dirty="0">
                <a:solidFill>
                  <a:srgbClr val="0000FF"/>
                </a:solidFill>
              </a:rPr>
              <a:t>is difficult”, IEEE Transactions on Neural Networks, 1994</a:t>
            </a:r>
          </a:p>
          <a:p>
            <a:r>
              <a:rPr lang="en-US" sz="800" dirty="0" err="1">
                <a:solidFill>
                  <a:srgbClr val="0000FF"/>
                </a:solidFill>
              </a:rPr>
              <a:t>Pascanu</a:t>
            </a:r>
            <a:r>
              <a:rPr lang="en-US" sz="800" dirty="0">
                <a:solidFill>
                  <a:srgbClr val="0000FF"/>
                </a:solidFill>
              </a:rPr>
              <a:t> et al, “On the difficulty of training recurrent neural networks”, ICML 2013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FF18-D040-4DA5-B167-F6FCFB2286E9}"/>
                  </a:ext>
                </a:extLst>
              </p:cNvPr>
              <p:cNvSpPr txBox="1"/>
              <p:nvPr/>
            </p:nvSpPr>
            <p:spPr>
              <a:xfrm>
                <a:off x="6156671" y="2867026"/>
                <a:ext cx="3741309" cy="2552701"/>
              </a:xfrm>
              <a:custGeom>
                <a:avLst/>
                <a:gdLst>
                  <a:gd name="connsiteX0" fmla="*/ 0 w 3741309"/>
                  <a:gd name="connsiteY0" fmla="*/ 0 h 2552701"/>
                  <a:gd name="connsiteX1" fmla="*/ 497060 w 3741309"/>
                  <a:gd name="connsiteY1" fmla="*/ 0 h 2552701"/>
                  <a:gd name="connsiteX2" fmla="*/ 956706 w 3741309"/>
                  <a:gd name="connsiteY2" fmla="*/ 0 h 2552701"/>
                  <a:gd name="connsiteX3" fmla="*/ 1378940 w 3741309"/>
                  <a:gd name="connsiteY3" fmla="*/ 0 h 2552701"/>
                  <a:gd name="connsiteX4" fmla="*/ 1913412 w 3741309"/>
                  <a:gd name="connsiteY4" fmla="*/ 0 h 2552701"/>
                  <a:gd name="connsiteX5" fmla="*/ 2485298 w 3741309"/>
                  <a:gd name="connsiteY5" fmla="*/ 0 h 2552701"/>
                  <a:gd name="connsiteX6" fmla="*/ 2982358 w 3741309"/>
                  <a:gd name="connsiteY6" fmla="*/ 0 h 2552701"/>
                  <a:gd name="connsiteX7" fmla="*/ 3741309 w 3741309"/>
                  <a:gd name="connsiteY7" fmla="*/ 0 h 2552701"/>
                  <a:gd name="connsiteX8" fmla="*/ 3741309 w 3741309"/>
                  <a:gd name="connsiteY8" fmla="*/ 459486 h 2552701"/>
                  <a:gd name="connsiteX9" fmla="*/ 3741309 w 3741309"/>
                  <a:gd name="connsiteY9" fmla="*/ 918972 h 2552701"/>
                  <a:gd name="connsiteX10" fmla="*/ 3741309 w 3741309"/>
                  <a:gd name="connsiteY10" fmla="*/ 1352932 h 2552701"/>
                  <a:gd name="connsiteX11" fmla="*/ 3741309 w 3741309"/>
                  <a:gd name="connsiteY11" fmla="*/ 1914526 h 2552701"/>
                  <a:gd name="connsiteX12" fmla="*/ 3741309 w 3741309"/>
                  <a:gd name="connsiteY12" fmla="*/ 2552701 h 2552701"/>
                  <a:gd name="connsiteX13" fmla="*/ 3281662 w 3741309"/>
                  <a:gd name="connsiteY13" fmla="*/ 2552701 h 2552701"/>
                  <a:gd name="connsiteX14" fmla="*/ 2747190 w 3741309"/>
                  <a:gd name="connsiteY14" fmla="*/ 2552701 h 2552701"/>
                  <a:gd name="connsiteX15" fmla="*/ 2212717 w 3741309"/>
                  <a:gd name="connsiteY15" fmla="*/ 2552701 h 2552701"/>
                  <a:gd name="connsiteX16" fmla="*/ 1753071 w 3741309"/>
                  <a:gd name="connsiteY16" fmla="*/ 2552701 h 2552701"/>
                  <a:gd name="connsiteX17" fmla="*/ 1293424 w 3741309"/>
                  <a:gd name="connsiteY17" fmla="*/ 2552701 h 2552701"/>
                  <a:gd name="connsiteX18" fmla="*/ 721538 w 3741309"/>
                  <a:gd name="connsiteY18" fmla="*/ 2552701 h 2552701"/>
                  <a:gd name="connsiteX19" fmla="*/ 0 w 3741309"/>
                  <a:gd name="connsiteY19" fmla="*/ 2552701 h 2552701"/>
                  <a:gd name="connsiteX20" fmla="*/ 0 w 3741309"/>
                  <a:gd name="connsiteY20" fmla="*/ 2093215 h 2552701"/>
                  <a:gd name="connsiteX21" fmla="*/ 0 w 3741309"/>
                  <a:gd name="connsiteY21" fmla="*/ 1582675 h 2552701"/>
                  <a:gd name="connsiteX22" fmla="*/ 0 w 3741309"/>
                  <a:gd name="connsiteY22" fmla="*/ 1072134 h 2552701"/>
                  <a:gd name="connsiteX23" fmla="*/ 0 w 3741309"/>
                  <a:gd name="connsiteY23" fmla="*/ 510540 h 2552701"/>
                  <a:gd name="connsiteX24" fmla="*/ 0 w 3741309"/>
                  <a:gd name="connsiteY24" fmla="*/ 0 h 2552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741309" h="2552701" fill="none" extrusionOk="0">
                    <a:moveTo>
                      <a:pt x="0" y="0"/>
                    </a:moveTo>
                    <a:cubicBezTo>
                      <a:pt x="105950" y="-50957"/>
                      <a:pt x="288300" y="16070"/>
                      <a:pt x="497060" y="0"/>
                    </a:cubicBezTo>
                    <a:cubicBezTo>
                      <a:pt x="705820" y="-16070"/>
                      <a:pt x="767750" y="41666"/>
                      <a:pt x="956706" y="0"/>
                    </a:cubicBezTo>
                    <a:cubicBezTo>
                      <a:pt x="1145662" y="-41666"/>
                      <a:pt x="1236678" y="20505"/>
                      <a:pt x="1378940" y="0"/>
                    </a:cubicBezTo>
                    <a:cubicBezTo>
                      <a:pt x="1521202" y="-20505"/>
                      <a:pt x="1734710" y="34322"/>
                      <a:pt x="1913412" y="0"/>
                    </a:cubicBezTo>
                    <a:cubicBezTo>
                      <a:pt x="2092114" y="-34322"/>
                      <a:pt x="2263802" y="6402"/>
                      <a:pt x="2485298" y="0"/>
                    </a:cubicBezTo>
                    <a:cubicBezTo>
                      <a:pt x="2706794" y="-6402"/>
                      <a:pt x="2870340" y="6289"/>
                      <a:pt x="2982358" y="0"/>
                    </a:cubicBezTo>
                    <a:cubicBezTo>
                      <a:pt x="3094376" y="-6289"/>
                      <a:pt x="3487356" y="43804"/>
                      <a:pt x="3741309" y="0"/>
                    </a:cubicBezTo>
                    <a:cubicBezTo>
                      <a:pt x="3768037" y="118241"/>
                      <a:pt x="3711244" y="269664"/>
                      <a:pt x="3741309" y="459486"/>
                    </a:cubicBezTo>
                    <a:cubicBezTo>
                      <a:pt x="3771374" y="649308"/>
                      <a:pt x="3738007" y="809071"/>
                      <a:pt x="3741309" y="918972"/>
                    </a:cubicBezTo>
                    <a:cubicBezTo>
                      <a:pt x="3744611" y="1028873"/>
                      <a:pt x="3692706" y="1160806"/>
                      <a:pt x="3741309" y="1352932"/>
                    </a:cubicBezTo>
                    <a:cubicBezTo>
                      <a:pt x="3789912" y="1545058"/>
                      <a:pt x="3733252" y="1772873"/>
                      <a:pt x="3741309" y="1914526"/>
                    </a:cubicBezTo>
                    <a:cubicBezTo>
                      <a:pt x="3749366" y="2056179"/>
                      <a:pt x="3701719" y="2266359"/>
                      <a:pt x="3741309" y="2552701"/>
                    </a:cubicBezTo>
                    <a:cubicBezTo>
                      <a:pt x="3535863" y="2555902"/>
                      <a:pt x="3472102" y="2500421"/>
                      <a:pt x="3281662" y="2552701"/>
                    </a:cubicBezTo>
                    <a:cubicBezTo>
                      <a:pt x="3091222" y="2604981"/>
                      <a:pt x="2884281" y="2510964"/>
                      <a:pt x="2747190" y="2552701"/>
                    </a:cubicBezTo>
                    <a:cubicBezTo>
                      <a:pt x="2610099" y="2594438"/>
                      <a:pt x="2329423" y="2532773"/>
                      <a:pt x="2212717" y="2552701"/>
                    </a:cubicBezTo>
                    <a:cubicBezTo>
                      <a:pt x="2096011" y="2572629"/>
                      <a:pt x="1939356" y="2512290"/>
                      <a:pt x="1753071" y="2552701"/>
                    </a:cubicBezTo>
                    <a:cubicBezTo>
                      <a:pt x="1566786" y="2593112"/>
                      <a:pt x="1444713" y="2525313"/>
                      <a:pt x="1293424" y="2552701"/>
                    </a:cubicBezTo>
                    <a:cubicBezTo>
                      <a:pt x="1142135" y="2580089"/>
                      <a:pt x="956438" y="2495782"/>
                      <a:pt x="721538" y="2552701"/>
                    </a:cubicBezTo>
                    <a:cubicBezTo>
                      <a:pt x="486638" y="2609620"/>
                      <a:pt x="331815" y="2472894"/>
                      <a:pt x="0" y="2552701"/>
                    </a:cubicBezTo>
                    <a:cubicBezTo>
                      <a:pt x="-47247" y="2340493"/>
                      <a:pt x="396" y="2189829"/>
                      <a:pt x="0" y="2093215"/>
                    </a:cubicBezTo>
                    <a:cubicBezTo>
                      <a:pt x="-396" y="1996601"/>
                      <a:pt x="9988" y="1815836"/>
                      <a:pt x="0" y="1582675"/>
                    </a:cubicBezTo>
                    <a:cubicBezTo>
                      <a:pt x="-9988" y="1349514"/>
                      <a:pt x="4614" y="1262772"/>
                      <a:pt x="0" y="1072134"/>
                    </a:cubicBezTo>
                    <a:cubicBezTo>
                      <a:pt x="-4614" y="881496"/>
                      <a:pt x="50918" y="689100"/>
                      <a:pt x="0" y="510540"/>
                    </a:cubicBezTo>
                    <a:cubicBezTo>
                      <a:pt x="-50918" y="331980"/>
                      <a:pt x="23421" y="224392"/>
                      <a:pt x="0" y="0"/>
                    </a:cubicBezTo>
                    <a:close/>
                  </a:path>
                  <a:path w="3741309" h="2552701" stroke="0" extrusionOk="0">
                    <a:moveTo>
                      <a:pt x="0" y="0"/>
                    </a:moveTo>
                    <a:cubicBezTo>
                      <a:pt x="182149" y="-3024"/>
                      <a:pt x="433139" y="35624"/>
                      <a:pt x="571886" y="0"/>
                    </a:cubicBezTo>
                    <a:cubicBezTo>
                      <a:pt x="710633" y="-35624"/>
                      <a:pt x="998765" y="11891"/>
                      <a:pt x="1181185" y="0"/>
                    </a:cubicBezTo>
                    <a:cubicBezTo>
                      <a:pt x="1363605" y="-11891"/>
                      <a:pt x="1454850" y="38829"/>
                      <a:pt x="1640831" y="0"/>
                    </a:cubicBezTo>
                    <a:cubicBezTo>
                      <a:pt x="1826812" y="-38829"/>
                      <a:pt x="2010458" y="66675"/>
                      <a:pt x="2250130" y="0"/>
                    </a:cubicBezTo>
                    <a:cubicBezTo>
                      <a:pt x="2489802" y="-66675"/>
                      <a:pt x="2543737" y="34665"/>
                      <a:pt x="2709777" y="0"/>
                    </a:cubicBezTo>
                    <a:cubicBezTo>
                      <a:pt x="2875817" y="-34665"/>
                      <a:pt x="3305984" y="78451"/>
                      <a:pt x="3741309" y="0"/>
                    </a:cubicBezTo>
                    <a:cubicBezTo>
                      <a:pt x="3778894" y="223714"/>
                      <a:pt x="3699022" y="333331"/>
                      <a:pt x="3741309" y="485013"/>
                    </a:cubicBezTo>
                    <a:cubicBezTo>
                      <a:pt x="3783596" y="636695"/>
                      <a:pt x="3691436" y="789174"/>
                      <a:pt x="3741309" y="1046607"/>
                    </a:cubicBezTo>
                    <a:cubicBezTo>
                      <a:pt x="3791182" y="1304040"/>
                      <a:pt x="3720010" y="1411687"/>
                      <a:pt x="3741309" y="1608202"/>
                    </a:cubicBezTo>
                    <a:cubicBezTo>
                      <a:pt x="3762608" y="1804718"/>
                      <a:pt x="3692700" y="1835378"/>
                      <a:pt x="3741309" y="2042161"/>
                    </a:cubicBezTo>
                    <a:cubicBezTo>
                      <a:pt x="3789918" y="2248944"/>
                      <a:pt x="3708729" y="2400437"/>
                      <a:pt x="3741309" y="2552701"/>
                    </a:cubicBezTo>
                    <a:cubicBezTo>
                      <a:pt x="3570774" y="2594845"/>
                      <a:pt x="3441587" y="2511878"/>
                      <a:pt x="3206836" y="2552701"/>
                    </a:cubicBezTo>
                    <a:cubicBezTo>
                      <a:pt x="2972085" y="2593524"/>
                      <a:pt x="2847351" y="2535563"/>
                      <a:pt x="2747190" y="2552701"/>
                    </a:cubicBezTo>
                    <a:cubicBezTo>
                      <a:pt x="2647029" y="2569839"/>
                      <a:pt x="2513673" y="2538926"/>
                      <a:pt x="2324956" y="2552701"/>
                    </a:cubicBezTo>
                    <a:cubicBezTo>
                      <a:pt x="2136239" y="2566476"/>
                      <a:pt x="2005157" y="2526598"/>
                      <a:pt x="1865310" y="2552701"/>
                    </a:cubicBezTo>
                    <a:cubicBezTo>
                      <a:pt x="1725463" y="2578804"/>
                      <a:pt x="1450248" y="2529572"/>
                      <a:pt x="1330837" y="2552701"/>
                    </a:cubicBezTo>
                    <a:cubicBezTo>
                      <a:pt x="1211426" y="2575830"/>
                      <a:pt x="1025397" y="2539838"/>
                      <a:pt x="833777" y="2552701"/>
                    </a:cubicBezTo>
                    <a:cubicBezTo>
                      <a:pt x="642157" y="2565564"/>
                      <a:pt x="251068" y="2478729"/>
                      <a:pt x="0" y="2552701"/>
                    </a:cubicBezTo>
                    <a:cubicBezTo>
                      <a:pt x="-13979" y="2450121"/>
                      <a:pt x="47025" y="2226576"/>
                      <a:pt x="0" y="2093215"/>
                    </a:cubicBezTo>
                    <a:cubicBezTo>
                      <a:pt x="-47025" y="1959854"/>
                      <a:pt x="45542" y="1853696"/>
                      <a:pt x="0" y="1633729"/>
                    </a:cubicBezTo>
                    <a:cubicBezTo>
                      <a:pt x="-45542" y="1413762"/>
                      <a:pt x="51225" y="1283676"/>
                      <a:pt x="0" y="1174242"/>
                    </a:cubicBezTo>
                    <a:cubicBezTo>
                      <a:pt x="-51225" y="1064808"/>
                      <a:pt x="65225" y="872427"/>
                      <a:pt x="0" y="612648"/>
                    </a:cubicBezTo>
                    <a:cubicBezTo>
                      <a:pt x="-65225" y="352869"/>
                      <a:pt x="29363" y="262697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26733766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 marL="1730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173038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hh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𝑥h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173038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FF18-D040-4DA5-B167-F6FCFB22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671" y="2867026"/>
                <a:ext cx="3741309" cy="25527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267337668">
                      <a:custGeom>
                        <a:avLst/>
                        <a:gdLst>
                          <a:gd name="connsiteX0" fmla="*/ 0 w 3741309"/>
                          <a:gd name="connsiteY0" fmla="*/ 0 h 2552701"/>
                          <a:gd name="connsiteX1" fmla="*/ 497060 w 3741309"/>
                          <a:gd name="connsiteY1" fmla="*/ 0 h 2552701"/>
                          <a:gd name="connsiteX2" fmla="*/ 956706 w 3741309"/>
                          <a:gd name="connsiteY2" fmla="*/ 0 h 2552701"/>
                          <a:gd name="connsiteX3" fmla="*/ 1378940 w 3741309"/>
                          <a:gd name="connsiteY3" fmla="*/ 0 h 2552701"/>
                          <a:gd name="connsiteX4" fmla="*/ 1913412 w 3741309"/>
                          <a:gd name="connsiteY4" fmla="*/ 0 h 2552701"/>
                          <a:gd name="connsiteX5" fmla="*/ 2485298 w 3741309"/>
                          <a:gd name="connsiteY5" fmla="*/ 0 h 2552701"/>
                          <a:gd name="connsiteX6" fmla="*/ 2982358 w 3741309"/>
                          <a:gd name="connsiteY6" fmla="*/ 0 h 2552701"/>
                          <a:gd name="connsiteX7" fmla="*/ 3741309 w 3741309"/>
                          <a:gd name="connsiteY7" fmla="*/ 0 h 2552701"/>
                          <a:gd name="connsiteX8" fmla="*/ 3741309 w 3741309"/>
                          <a:gd name="connsiteY8" fmla="*/ 459486 h 2552701"/>
                          <a:gd name="connsiteX9" fmla="*/ 3741309 w 3741309"/>
                          <a:gd name="connsiteY9" fmla="*/ 918972 h 2552701"/>
                          <a:gd name="connsiteX10" fmla="*/ 3741309 w 3741309"/>
                          <a:gd name="connsiteY10" fmla="*/ 1352932 h 2552701"/>
                          <a:gd name="connsiteX11" fmla="*/ 3741309 w 3741309"/>
                          <a:gd name="connsiteY11" fmla="*/ 1914526 h 2552701"/>
                          <a:gd name="connsiteX12" fmla="*/ 3741309 w 3741309"/>
                          <a:gd name="connsiteY12" fmla="*/ 2552701 h 2552701"/>
                          <a:gd name="connsiteX13" fmla="*/ 3281662 w 3741309"/>
                          <a:gd name="connsiteY13" fmla="*/ 2552701 h 2552701"/>
                          <a:gd name="connsiteX14" fmla="*/ 2747190 w 3741309"/>
                          <a:gd name="connsiteY14" fmla="*/ 2552701 h 2552701"/>
                          <a:gd name="connsiteX15" fmla="*/ 2212717 w 3741309"/>
                          <a:gd name="connsiteY15" fmla="*/ 2552701 h 2552701"/>
                          <a:gd name="connsiteX16" fmla="*/ 1753071 w 3741309"/>
                          <a:gd name="connsiteY16" fmla="*/ 2552701 h 2552701"/>
                          <a:gd name="connsiteX17" fmla="*/ 1293424 w 3741309"/>
                          <a:gd name="connsiteY17" fmla="*/ 2552701 h 2552701"/>
                          <a:gd name="connsiteX18" fmla="*/ 721538 w 3741309"/>
                          <a:gd name="connsiteY18" fmla="*/ 2552701 h 2552701"/>
                          <a:gd name="connsiteX19" fmla="*/ 0 w 3741309"/>
                          <a:gd name="connsiteY19" fmla="*/ 2552701 h 2552701"/>
                          <a:gd name="connsiteX20" fmla="*/ 0 w 3741309"/>
                          <a:gd name="connsiteY20" fmla="*/ 2093215 h 2552701"/>
                          <a:gd name="connsiteX21" fmla="*/ 0 w 3741309"/>
                          <a:gd name="connsiteY21" fmla="*/ 1582675 h 2552701"/>
                          <a:gd name="connsiteX22" fmla="*/ 0 w 3741309"/>
                          <a:gd name="connsiteY22" fmla="*/ 1072134 h 2552701"/>
                          <a:gd name="connsiteX23" fmla="*/ 0 w 3741309"/>
                          <a:gd name="connsiteY23" fmla="*/ 510540 h 2552701"/>
                          <a:gd name="connsiteX24" fmla="*/ 0 w 3741309"/>
                          <a:gd name="connsiteY24" fmla="*/ 0 h 25527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741309" h="2552701" fill="none" extrusionOk="0">
                            <a:moveTo>
                              <a:pt x="0" y="0"/>
                            </a:moveTo>
                            <a:cubicBezTo>
                              <a:pt x="105950" y="-50957"/>
                              <a:pt x="288300" y="16070"/>
                              <a:pt x="497060" y="0"/>
                            </a:cubicBezTo>
                            <a:cubicBezTo>
                              <a:pt x="705820" y="-16070"/>
                              <a:pt x="767750" y="41666"/>
                              <a:pt x="956706" y="0"/>
                            </a:cubicBezTo>
                            <a:cubicBezTo>
                              <a:pt x="1145662" y="-41666"/>
                              <a:pt x="1236678" y="20505"/>
                              <a:pt x="1378940" y="0"/>
                            </a:cubicBezTo>
                            <a:cubicBezTo>
                              <a:pt x="1521202" y="-20505"/>
                              <a:pt x="1734710" y="34322"/>
                              <a:pt x="1913412" y="0"/>
                            </a:cubicBezTo>
                            <a:cubicBezTo>
                              <a:pt x="2092114" y="-34322"/>
                              <a:pt x="2263802" y="6402"/>
                              <a:pt x="2485298" y="0"/>
                            </a:cubicBezTo>
                            <a:cubicBezTo>
                              <a:pt x="2706794" y="-6402"/>
                              <a:pt x="2870340" y="6289"/>
                              <a:pt x="2982358" y="0"/>
                            </a:cubicBezTo>
                            <a:cubicBezTo>
                              <a:pt x="3094376" y="-6289"/>
                              <a:pt x="3487356" y="43804"/>
                              <a:pt x="3741309" y="0"/>
                            </a:cubicBezTo>
                            <a:cubicBezTo>
                              <a:pt x="3768037" y="118241"/>
                              <a:pt x="3711244" y="269664"/>
                              <a:pt x="3741309" y="459486"/>
                            </a:cubicBezTo>
                            <a:cubicBezTo>
                              <a:pt x="3771374" y="649308"/>
                              <a:pt x="3738007" y="809071"/>
                              <a:pt x="3741309" y="918972"/>
                            </a:cubicBezTo>
                            <a:cubicBezTo>
                              <a:pt x="3744611" y="1028873"/>
                              <a:pt x="3692706" y="1160806"/>
                              <a:pt x="3741309" y="1352932"/>
                            </a:cubicBezTo>
                            <a:cubicBezTo>
                              <a:pt x="3789912" y="1545058"/>
                              <a:pt x="3733252" y="1772873"/>
                              <a:pt x="3741309" y="1914526"/>
                            </a:cubicBezTo>
                            <a:cubicBezTo>
                              <a:pt x="3749366" y="2056179"/>
                              <a:pt x="3701719" y="2266359"/>
                              <a:pt x="3741309" y="2552701"/>
                            </a:cubicBezTo>
                            <a:cubicBezTo>
                              <a:pt x="3535863" y="2555902"/>
                              <a:pt x="3472102" y="2500421"/>
                              <a:pt x="3281662" y="2552701"/>
                            </a:cubicBezTo>
                            <a:cubicBezTo>
                              <a:pt x="3091222" y="2604981"/>
                              <a:pt x="2884281" y="2510964"/>
                              <a:pt x="2747190" y="2552701"/>
                            </a:cubicBezTo>
                            <a:cubicBezTo>
                              <a:pt x="2610099" y="2594438"/>
                              <a:pt x="2329423" y="2532773"/>
                              <a:pt x="2212717" y="2552701"/>
                            </a:cubicBezTo>
                            <a:cubicBezTo>
                              <a:pt x="2096011" y="2572629"/>
                              <a:pt x="1939356" y="2512290"/>
                              <a:pt x="1753071" y="2552701"/>
                            </a:cubicBezTo>
                            <a:cubicBezTo>
                              <a:pt x="1566786" y="2593112"/>
                              <a:pt x="1444713" y="2525313"/>
                              <a:pt x="1293424" y="2552701"/>
                            </a:cubicBezTo>
                            <a:cubicBezTo>
                              <a:pt x="1142135" y="2580089"/>
                              <a:pt x="956438" y="2495782"/>
                              <a:pt x="721538" y="2552701"/>
                            </a:cubicBezTo>
                            <a:cubicBezTo>
                              <a:pt x="486638" y="2609620"/>
                              <a:pt x="331815" y="2472894"/>
                              <a:pt x="0" y="2552701"/>
                            </a:cubicBezTo>
                            <a:cubicBezTo>
                              <a:pt x="-47247" y="2340493"/>
                              <a:pt x="396" y="2189829"/>
                              <a:pt x="0" y="2093215"/>
                            </a:cubicBezTo>
                            <a:cubicBezTo>
                              <a:pt x="-396" y="1996601"/>
                              <a:pt x="9988" y="1815836"/>
                              <a:pt x="0" y="1582675"/>
                            </a:cubicBezTo>
                            <a:cubicBezTo>
                              <a:pt x="-9988" y="1349514"/>
                              <a:pt x="4614" y="1262772"/>
                              <a:pt x="0" y="1072134"/>
                            </a:cubicBezTo>
                            <a:cubicBezTo>
                              <a:pt x="-4614" y="881496"/>
                              <a:pt x="50918" y="689100"/>
                              <a:pt x="0" y="510540"/>
                            </a:cubicBezTo>
                            <a:cubicBezTo>
                              <a:pt x="-50918" y="331980"/>
                              <a:pt x="23421" y="224392"/>
                              <a:pt x="0" y="0"/>
                            </a:cubicBezTo>
                            <a:close/>
                          </a:path>
                          <a:path w="3741309" h="2552701" stroke="0" extrusionOk="0">
                            <a:moveTo>
                              <a:pt x="0" y="0"/>
                            </a:moveTo>
                            <a:cubicBezTo>
                              <a:pt x="182149" y="-3024"/>
                              <a:pt x="433139" y="35624"/>
                              <a:pt x="571886" y="0"/>
                            </a:cubicBezTo>
                            <a:cubicBezTo>
                              <a:pt x="710633" y="-35624"/>
                              <a:pt x="998765" y="11891"/>
                              <a:pt x="1181185" y="0"/>
                            </a:cubicBezTo>
                            <a:cubicBezTo>
                              <a:pt x="1363605" y="-11891"/>
                              <a:pt x="1454850" y="38829"/>
                              <a:pt x="1640831" y="0"/>
                            </a:cubicBezTo>
                            <a:cubicBezTo>
                              <a:pt x="1826812" y="-38829"/>
                              <a:pt x="2010458" y="66675"/>
                              <a:pt x="2250130" y="0"/>
                            </a:cubicBezTo>
                            <a:cubicBezTo>
                              <a:pt x="2489802" y="-66675"/>
                              <a:pt x="2543737" y="34665"/>
                              <a:pt x="2709777" y="0"/>
                            </a:cubicBezTo>
                            <a:cubicBezTo>
                              <a:pt x="2875817" y="-34665"/>
                              <a:pt x="3305984" y="78451"/>
                              <a:pt x="3741309" y="0"/>
                            </a:cubicBezTo>
                            <a:cubicBezTo>
                              <a:pt x="3778894" y="223714"/>
                              <a:pt x="3699022" y="333331"/>
                              <a:pt x="3741309" y="485013"/>
                            </a:cubicBezTo>
                            <a:cubicBezTo>
                              <a:pt x="3783596" y="636695"/>
                              <a:pt x="3691436" y="789174"/>
                              <a:pt x="3741309" y="1046607"/>
                            </a:cubicBezTo>
                            <a:cubicBezTo>
                              <a:pt x="3791182" y="1304040"/>
                              <a:pt x="3720010" y="1411687"/>
                              <a:pt x="3741309" y="1608202"/>
                            </a:cubicBezTo>
                            <a:cubicBezTo>
                              <a:pt x="3762608" y="1804718"/>
                              <a:pt x="3692700" y="1835378"/>
                              <a:pt x="3741309" y="2042161"/>
                            </a:cubicBezTo>
                            <a:cubicBezTo>
                              <a:pt x="3789918" y="2248944"/>
                              <a:pt x="3708729" y="2400437"/>
                              <a:pt x="3741309" y="2552701"/>
                            </a:cubicBezTo>
                            <a:cubicBezTo>
                              <a:pt x="3570774" y="2594845"/>
                              <a:pt x="3441587" y="2511878"/>
                              <a:pt x="3206836" y="2552701"/>
                            </a:cubicBezTo>
                            <a:cubicBezTo>
                              <a:pt x="2972085" y="2593524"/>
                              <a:pt x="2847351" y="2535563"/>
                              <a:pt x="2747190" y="2552701"/>
                            </a:cubicBezTo>
                            <a:cubicBezTo>
                              <a:pt x="2647029" y="2569839"/>
                              <a:pt x="2513673" y="2538926"/>
                              <a:pt x="2324956" y="2552701"/>
                            </a:cubicBezTo>
                            <a:cubicBezTo>
                              <a:pt x="2136239" y="2566476"/>
                              <a:pt x="2005157" y="2526598"/>
                              <a:pt x="1865310" y="2552701"/>
                            </a:cubicBezTo>
                            <a:cubicBezTo>
                              <a:pt x="1725463" y="2578804"/>
                              <a:pt x="1450248" y="2529572"/>
                              <a:pt x="1330837" y="2552701"/>
                            </a:cubicBezTo>
                            <a:cubicBezTo>
                              <a:pt x="1211426" y="2575830"/>
                              <a:pt x="1025397" y="2539838"/>
                              <a:pt x="833777" y="2552701"/>
                            </a:cubicBezTo>
                            <a:cubicBezTo>
                              <a:pt x="642157" y="2565564"/>
                              <a:pt x="251068" y="2478729"/>
                              <a:pt x="0" y="2552701"/>
                            </a:cubicBezTo>
                            <a:cubicBezTo>
                              <a:pt x="-13979" y="2450121"/>
                              <a:pt x="47025" y="2226576"/>
                              <a:pt x="0" y="2093215"/>
                            </a:cubicBezTo>
                            <a:cubicBezTo>
                              <a:pt x="-47025" y="1959854"/>
                              <a:pt x="45542" y="1853696"/>
                              <a:pt x="0" y="1633729"/>
                            </a:cubicBezTo>
                            <a:cubicBezTo>
                              <a:pt x="-45542" y="1413762"/>
                              <a:pt x="51225" y="1283676"/>
                              <a:pt x="0" y="1174242"/>
                            </a:cubicBezTo>
                            <a:cubicBezTo>
                              <a:pt x="-51225" y="1064808"/>
                              <a:pt x="65225" y="872427"/>
                              <a:pt x="0" y="612648"/>
                            </a:cubicBezTo>
                            <a:cubicBezTo>
                              <a:pt x="-65225" y="352869"/>
                              <a:pt x="29363" y="26269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998802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7A935-CEEB-405D-B3E7-2956653573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0854" y="2924174"/>
            <a:ext cx="3974151" cy="23774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645AC-A01E-42E6-AEAB-5839FCDE9B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889F7-AD61-44EB-A286-1EF05D70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"Deep" Vanilla RNN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93F4CD-B434-4718-A09A-882B1FFF40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79252-9264-4047-9D07-5B1922A14C8B}"/>
              </a:ext>
            </a:extLst>
          </p:cNvPr>
          <p:cNvSpPr/>
          <p:nvPr/>
        </p:nvSpPr>
        <p:spPr>
          <a:xfrm>
            <a:off x="6096000" y="581376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srgbClr val="0000FF"/>
                </a:solidFill>
              </a:rPr>
              <a:t>Bengio</a:t>
            </a:r>
            <a:r>
              <a:rPr lang="en-US" sz="800" dirty="0">
                <a:solidFill>
                  <a:srgbClr val="0000FF"/>
                </a:solidFill>
              </a:rPr>
              <a:t> et al, “Learning long-term dependencies with gradient descent</a:t>
            </a:r>
          </a:p>
          <a:p>
            <a:r>
              <a:rPr lang="en-US" sz="800" dirty="0">
                <a:solidFill>
                  <a:srgbClr val="0000FF"/>
                </a:solidFill>
              </a:rPr>
              <a:t>is difficult”, IEEE Transactions on Neural Networks, 1994</a:t>
            </a:r>
          </a:p>
          <a:p>
            <a:r>
              <a:rPr lang="en-US" sz="800" dirty="0" err="1">
                <a:solidFill>
                  <a:srgbClr val="0000FF"/>
                </a:solidFill>
              </a:rPr>
              <a:t>Pascanu</a:t>
            </a:r>
            <a:r>
              <a:rPr lang="en-US" sz="800" dirty="0">
                <a:solidFill>
                  <a:srgbClr val="0000FF"/>
                </a:solidFill>
              </a:rPr>
              <a:t> et al, “On the difficulty of training recurrent neural networks”, ICML 2013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1C3470-E9FD-461C-B72C-9CA0E01287F1}"/>
                  </a:ext>
                </a:extLst>
              </p:cNvPr>
              <p:cNvSpPr txBox="1"/>
              <p:nvPr/>
            </p:nvSpPr>
            <p:spPr>
              <a:xfrm>
                <a:off x="6156671" y="3429001"/>
                <a:ext cx="3741309" cy="1781175"/>
              </a:xfrm>
              <a:custGeom>
                <a:avLst/>
                <a:gdLst>
                  <a:gd name="connsiteX0" fmla="*/ 0 w 3741309"/>
                  <a:gd name="connsiteY0" fmla="*/ 0 h 1781175"/>
                  <a:gd name="connsiteX1" fmla="*/ 459647 w 3741309"/>
                  <a:gd name="connsiteY1" fmla="*/ 0 h 1781175"/>
                  <a:gd name="connsiteX2" fmla="*/ 919293 w 3741309"/>
                  <a:gd name="connsiteY2" fmla="*/ 0 h 1781175"/>
                  <a:gd name="connsiteX3" fmla="*/ 1528592 w 3741309"/>
                  <a:gd name="connsiteY3" fmla="*/ 0 h 1781175"/>
                  <a:gd name="connsiteX4" fmla="*/ 2100478 w 3741309"/>
                  <a:gd name="connsiteY4" fmla="*/ 0 h 1781175"/>
                  <a:gd name="connsiteX5" fmla="*/ 2597537 w 3741309"/>
                  <a:gd name="connsiteY5" fmla="*/ 0 h 1781175"/>
                  <a:gd name="connsiteX6" fmla="*/ 3057184 w 3741309"/>
                  <a:gd name="connsiteY6" fmla="*/ 0 h 1781175"/>
                  <a:gd name="connsiteX7" fmla="*/ 3741309 w 3741309"/>
                  <a:gd name="connsiteY7" fmla="*/ 0 h 1781175"/>
                  <a:gd name="connsiteX8" fmla="*/ 3741309 w 3741309"/>
                  <a:gd name="connsiteY8" fmla="*/ 593725 h 1781175"/>
                  <a:gd name="connsiteX9" fmla="*/ 3741309 w 3741309"/>
                  <a:gd name="connsiteY9" fmla="*/ 1151827 h 1781175"/>
                  <a:gd name="connsiteX10" fmla="*/ 3741309 w 3741309"/>
                  <a:gd name="connsiteY10" fmla="*/ 1781175 h 1781175"/>
                  <a:gd name="connsiteX11" fmla="*/ 3244249 w 3741309"/>
                  <a:gd name="connsiteY11" fmla="*/ 1781175 h 1781175"/>
                  <a:gd name="connsiteX12" fmla="*/ 2822016 w 3741309"/>
                  <a:gd name="connsiteY12" fmla="*/ 1781175 h 1781175"/>
                  <a:gd name="connsiteX13" fmla="*/ 2324956 w 3741309"/>
                  <a:gd name="connsiteY13" fmla="*/ 1781175 h 1781175"/>
                  <a:gd name="connsiteX14" fmla="*/ 1865310 w 3741309"/>
                  <a:gd name="connsiteY14" fmla="*/ 1781175 h 1781175"/>
                  <a:gd name="connsiteX15" fmla="*/ 1443076 w 3741309"/>
                  <a:gd name="connsiteY15" fmla="*/ 1781175 h 1781175"/>
                  <a:gd name="connsiteX16" fmla="*/ 946017 w 3741309"/>
                  <a:gd name="connsiteY16" fmla="*/ 1781175 h 1781175"/>
                  <a:gd name="connsiteX17" fmla="*/ 0 w 3741309"/>
                  <a:gd name="connsiteY17" fmla="*/ 1781175 h 1781175"/>
                  <a:gd name="connsiteX18" fmla="*/ 0 w 3741309"/>
                  <a:gd name="connsiteY18" fmla="*/ 1187450 h 1781175"/>
                  <a:gd name="connsiteX19" fmla="*/ 0 w 3741309"/>
                  <a:gd name="connsiteY19" fmla="*/ 611537 h 1781175"/>
                  <a:gd name="connsiteX20" fmla="*/ 0 w 3741309"/>
                  <a:gd name="connsiteY20" fmla="*/ 0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41309" h="1781175" fill="none" extrusionOk="0">
                    <a:moveTo>
                      <a:pt x="0" y="0"/>
                    </a:moveTo>
                    <a:cubicBezTo>
                      <a:pt x="188823" y="-25907"/>
                      <a:pt x="239022" y="4676"/>
                      <a:pt x="459647" y="0"/>
                    </a:cubicBezTo>
                    <a:cubicBezTo>
                      <a:pt x="680272" y="-4676"/>
                      <a:pt x="745091" y="3016"/>
                      <a:pt x="919293" y="0"/>
                    </a:cubicBezTo>
                    <a:cubicBezTo>
                      <a:pt x="1093495" y="-3016"/>
                      <a:pt x="1398988" y="17765"/>
                      <a:pt x="1528592" y="0"/>
                    </a:cubicBezTo>
                    <a:cubicBezTo>
                      <a:pt x="1658196" y="-17765"/>
                      <a:pt x="1894892" y="9946"/>
                      <a:pt x="2100478" y="0"/>
                    </a:cubicBezTo>
                    <a:cubicBezTo>
                      <a:pt x="2306064" y="-9946"/>
                      <a:pt x="2390895" y="24687"/>
                      <a:pt x="2597537" y="0"/>
                    </a:cubicBezTo>
                    <a:cubicBezTo>
                      <a:pt x="2804179" y="-24687"/>
                      <a:pt x="2861752" y="40871"/>
                      <a:pt x="3057184" y="0"/>
                    </a:cubicBezTo>
                    <a:cubicBezTo>
                      <a:pt x="3252616" y="-40871"/>
                      <a:pt x="3501622" y="45126"/>
                      <a:pt x="3741309" y="0"/>
                    </a:cubicBezTo>
                    <a:cubicBezTo>
                      <a:pt x="3754803" y="161202"/>
                      <a:pt x="3704152" y="298431"/>
                      <a:pt x="3741309" y="593725"/>
                    </a:cubicBezTo>
                    <a:cubicBezTo>
                      <a:pt x="3778466" y="889020"/>
                      <a:pt x="3679037" y="885588"/>
                      <a:pt x="3741309" y="1151827"/>
                    </a:cubicBezTo>
                    <a:cubicBezTo>
                      <a:pt x="3803581" y="1418066"/>
                      <a:pt x="3692087" y="1626712"/>
                      <a:pt x="3741309" y="1781175"/>
                    </a:cubicBezTo>
                    <a:cubicBezTo>
                      <a:pt x="3495724" y="1821034"/>
                      <a:pt x="3347341" y="1765578"/>
                      <a:pt x="3244249" y="1781175"/>
                    </a:cubicBezTo>
                    <a:cubicBezTo>
                      <a:pt x="3141157" y="1796772"/>
                      <a:pt x="2906547" y="1763558"/>
                      <a:pt x="2822016" y="1781175"/>
                    </a:cubicBezTo>
                    <a:cubicBezTo>
                      <a:pt x="2737485" y="1798792"/>
                      <a:pt x="2445437" y="1773210"/>
                      <a:pt x="2324956" y="1781175"/>
                    </a:cubicBezTo>
                    <a:cubicBezTo>
                      <a:pt x="2204475" y="1789140"/>
                      <a:pt x="2042113" y="1769019"/>
                      <a:pt x="1865310" y="1781175"/>
                    </a:cubicBezTo>
                    <a:cubicBezTo>
                      <a:pt x="1688507" y="1793331"/>
                      <a:pt x="1633725" y="1766135"/>
                      <a:pt x="1443076" y="1781175"/>
                    </a:cubicBezTo>
                    <a:cubicBezTo>
                      <a:pt x="1252427" y="1796215"/>
                      <a:pt x="1087790" y="1774042"/>
                      <a:pt x="946017" y="1781175"/>
                    </a:cubicBezTo>
                    <a:cubicBezTo>
                      <a:pt x="804244" y="1788308"/>
                      <a:pt x="411759" y="1780565"/>
                      <a:pt x="0" y="1781175"/>
                    </a:cubicBezTo>
                    <a:cubicBezTo>
                      <a:pt x="-55950" y="1571505"/>
                      <a:pt x="373" y="1409018"/>
                      <a:pt x="0" y="1187450"/>
                    </a:cubicBezTo>
                    <a:cubicBezTo>
                      <a:pt x="-373" y="965882"/>
                      <a:pt x="2167" y="770565"/>
                      <a:pt x="0" y="611537"/>
                    </a:cubicBezTo>
                    <a:cubicBezTo>
                      <a:pt x="-2167" y="452509"/>
                      <a:pt x="49755" y="270128"/>
                      <a:pt x="0" y="0"/>
                    </a:cubicBezTo>
                    <a:close/>
                  </a:path>
                  <a:path w="3741309" h="1781175" stroke="0" extrusionOk="0">
                    <a:moveTo>
                      <a:pt x="0" y="0"/>
                    </a:moveTo>
                    <a:cubicBezTo>
                      <a:pt x="182149" y="-3024"/>
                      <a:pt x="433139" y="35624"/>
                      <a:pt x="571886" y="0"/>
                    </a:cubicBezTo>
                    <a:cubicBezTo>
                      <a:pt x="710633" y="-35624"/>
                      <a:pt x="998765" y="11891"/>
                      <a:pt x="1181185" y="0"/>
                    </a:cubicBezTo>
                    <a:cubicBezTo>
                      <a:pt x="1363605" y="-11891"/>
                      <a:pt x="1454850" y="38829"/>
                      <a:pt x="1640831" y="0"/>
                    </a:cubicBezTo>
                    <a:cubicBezTo>
                      <a:pt x="1826812" y="-38829"/>
                      <a:pt x="2010458" y="66675"/>
                      <a:pt x="2250130" y="0"/>
                    </a:cubicBezTo>
                    <a:cubicBezTo>
                      <a:pt x="2489802" y="-66675"/>
                      <a:pt x="2543737" y="34665"/>
                      <a:pt x="2709777" y="0"/>
                    </a:cubicBezTo>
                    <a:cubicBezTo>
                      <a:pt x="2875817" y="-34665"/>
                      <a:pt x="3305984" y="78451"/>
                      <a:pt x="3741309" y="0"/>
                    </a:cubicBezTo>
                    <a:cubicBezTo>
                      <a:pt x="3795729" y="148505"/>
                      <a:pt x="3684572" y="402073"/>
                      <a:pt x="3741309" y="575913"/>
                    </a:cubicBezTo>
                    <a:cubicBezTo>
                      <a:pt x="3798046" y="749753"/>
                      <a:pt x="3725231" y="968868"/>
                      <a:pt x="3741309" y="1205262"/>
                    </a:cubicBezTo>
                    <a:cubicBezTo>
                      <a:pt x="3757387" y="1441656"/>
                      <a:pt x="3693487" y="1618010"/>
                      <a:pt x="3741309" y="1781175"/>
                    </a:cubicBezTo>
                    <a:cubicBezTo>
                      <a:pt x="3550354" y="1793383"/>
                      <a:pt x="3484238" y="1773708"/>
                      <a:pt x="3319076" y="1781175"/>
                    </a:cubicBezTo>
                    <a:cubicBezTo>
                      <a:pt x="3153914" y="1788642"/>
                      <a:pt x="2878499" y="1773413"/>
                      <a:pt x="2747190" y="1781175"/>
                    </a:cubicBezTo>
                    <a:cubicBezTo>
                      <a:pt x="2615881" y="1788937"/>
                      <a:pt x="2492240" y="1758166"/>
                      <a:pt x="2250130" y="1781175"/>
                    </a:cubicBezTo>
                    <a:cubicBezTo>
                      <a:pt x="2008020" y="1804184"/>
                      <a:pt x="1890645" y="1764037"/>
                      <a:pt x="1790484" y="1781175"/>
                    </a:cubicBezTo>
                    <a:cubicBezTo>
                      <a:pt x="1690323" y="1798313"/>
                      <a:pt x="1556967" y="1767400"/>
                      <a:pt x="1368250" y="1781175"/>
                    </a:cubicBezTo>
                    <a:cubicBezTo>
                      <a:pt x="1179533" y="1794950"/>
                      <a:pt x="1048451" y="1755072"/>
                      <a:pt x="908604" y="1781175"/>
                    </a:cubicBezTo>
                    <a:cubicBezTo>
                      <a:pt x="768757" y="1807278"/>
                      <a:pt x="316443" y="1731987"/>
                      <a:pt x="0" y="1781175"/>
                    </a:cubicBezTo>
                    <a:cubicBezTo>
                      <a:pt x="-15415" y="1576735"/>
                      <a:pt x="61008" y="1356396"/>
                      <a:pt x="0" y="1205262"/>
                    </a:cubicBezTo>
                    <a:cubicBezTo>
                      <a:pt x="-61008" y="1054128"/>
                      <a:pt x="49917" y="882882"/>
                      <a:pt x="0" y="647160"/>
                    </a:cubicBezTo>
                    <a:cubicBezTo>
                      <a:pt x="-49917" y="411438"/>
                      <a:pt x="6850" y="258257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26733766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 marL="17303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2000" dirty="0"/>
                  <a:t> </a:t>
                </a:r>
              </a:p>
              <a:p>
                <a:pPr marL="173038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𝑑𝑡𝑎𝑛h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𝑑𝐿𝑜𝑠𝑠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marL="173038"/>
                <a:r>
                  <a:rPr lang="en-US" sz="1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1C3470-E9FD-461C-B72C-9CA0E012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671" y="3429001"/>
                <a:ext cx="3741309" cy="17811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267337668">
                      <a:custGeom>
                        <a:avLst/>
                        <a:gdLst>
                          <a:gd name="connsiteX0" fmla="*/ 0 w 3741309"/>
                          <a:gd name="connsiteY0" fmla="*/ 0 h 1781175"/>
                          <a:gd name="connsiteX1" fmla="*/ 459647 w 3741309"/>
                          <a:gd name="connsiteY1" fmla="*/ 0 h 1781175"/>
                          <a:gd name="connsiteX2" fmla="*/ 919293 w 3741309"/>
                          <a:gd name="connsiteY2" fmla="*/ 0 h 1781175"/>
                          <a:gd name="connsiteX3" fmla="*/ 1528592 w 3741309"/>
                          <a:gd name="connsiteY3" fmla="*/ 0 h 1781175"/>
                          <a:gd name="connsiteX4" fmla="*/ 2100478 w 3741309"/>
                          <a:gd name="connsiteY4" fmla="*/ 0 h 1781175"/>
                          <a:gd name="connsiteX5" fmla="*/ 2597537 w 3741309"/>
                          <a:gd name="connsiteY5" fmla="*/ 0 h 1781175"/>
                          <a:gd name="connsiteX6" fmla="*/ 3057184 w 3741309"/>
                          <a:gd name="connsiteY6" fmla="*/ 0 h 1781175"/>
                          <a:gd name="connsiteX7" fmla="*/ 3741309 w 3741309"/>
                          <a:gd name="connsiteY7" fmla="*/ 0 h 1781175"/>
                          <a:gd name="connsiteX8" fmla="*/ 3741309 w 3741309"/>
                          <a:gd name="connsiteY8" fmla="*/ 593725 h 1781175"/>
                          <a:gd name="connsiteX9" fmla="*/ 3741309 w 3741309"/>
                          <a:gd name="connsiteY9" fmla="*/ 1151827 h 1781175"/>
                          <a:gd name="connsiteX10" fmla="*/ 3741309 w 3741309"/>
                          <a:gd name="connsiteY10" fmla="*/ 1781175 h 1781175"/>
                          <a:gd name="connsiteX11" fmla="*/ 3244249 w 3741309"/>
                          <a:gd name="connsiteY11" fmla="*/ 1781175 h 1781175"/>
                          <a:gd name="connsiteX12" fmla="*/ 2822016 w 3741309"/>
                          <a:gd name="connsiteY12" fmla="*/ 1781175 h 1781175"/>
                          <a:gd name="connsiteX13" fmla="*/ 2324956 w 3741309"/>
                          <a:gd name="connsiteY13" fmla="*/ 1781175 h 1781175"/>
                          <a:gd name="connsiteX14" fmla="*/ 1865310 w 3741309"/>
                          <a:gd name="connsiteY14" fmla="*/ 1781175 h 1781175"/>
                          <a:gd name="connsiteX15" fmla="*/ 1443076 w 3741309"/>
                          <a:gd name="connsiteY15" fmla="*/ 1781175 h 1781175"/>
                          <a:gd name="connsiteX16" fmla="*/ 946017 w 3741309"/>
                          <a:gd name="connsiteY16" fmla="*/ 1781175 h 1781175"/>
                          <a:gd name="connsiteX17" fmla="*/ 0 w 3741309"/>
                          <a:gd name="connsiteY17" fmla="*/ 1781175 h 1781175"/>
                          <a:gd name="connsiteX18" fmla="*/ 0 w 3741309"/>
                          <a:gd name="connsiteY18" fmla="*/ 1187450 h 1781175"/>
                          <a:gd name="connsiteX19" fmla="*/ 0 w 3741309"/>
                          <a:gd name="connsiteY19" fmla="*/ 611537 h 1781175"/>
                          <a:gd name="connsiteX20" fmla="*/ 0 w 3741309"/>
                          <a:gd name="connsiteY20" fmla="*/ 0 h 1781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41309" h="1781175" fill="none" extrusionOk="0">
                            <a:moveTo>
                              <a:pt x="0" y="0"/>
                            </a:moveTo>
                            <a:cubicBezTo>
                              <a:pt x="188823" y="-25907"/>
                              <a:pt x="239022" y="4676"/>
                              <a:pt x="459647" y="0"/>
                            </a:cubicBezTo>
                            <a:cubicBezTo>
                              <a:pt x="680272" y="-4676"/>
                              <a:pt x="745091" y="3016"/>
                              <a:pt x="919293" y="0"/>
                            </a:cubicBezTo>
                            <a:cubicBezTo>
                              <a:pt x="1093495" y="-3016"/>
                              <a:pt x="1398988" y="17765"/>
                              <a:pt x="1528592" y="0"/>
                            </a:cubicBezTo>
                            <a:cubicBezTo>
                              <a:pt x="1658196" y="-17765"/>
                              <a:pt x="1894892" y="9946"/>
                              <a:pt x="2100478" y="0"/>
                            </a:cubicBezTo>
                            <a:cubicBezTo>
                              <a:pt x="2306064" y="-9946"/>
                              <a:pt x="2390895" y="24687"/>
                              <a:pt x="2597537" y="0"/>
                            </a:cubicBezTo>
                            <a:cubicBezTo>
                              <a:pt x="2804179" y="-24687"/>
                              <a:pt x="2861752" y="40871"/>
                              <a:pt x="3057184" y="0"/>
                            </a:cubicBezTo>
                            <a:cubicBezTo>
                              <a:pt x="3252616" y="-40871"/>
                              <a:pt x="3501622" y="45126"/>
                              <a:pt x="3741309" y="0"/>
                            </a:cubicBezTo>
                            <a:cubicBezTo>
                              <a:pt x="3754803" y="161202"/>
                              <a:pt x="3704152" y="298431"/>
                              <a:pt x="3741309" y="593725"/>
                            </a:cubicBezTo>
                            <a:cubicBezTo>
                              <a:pt x="3778466" y="889020"/>
                              <a:pt x="3679037" y="885588"/>
                              <a:pt x="3741309" y="1151827"/>
                            </a:cubicBezTo>
                            <a:cubicBezTo>
                              <a:pt x="3803581" y="1418066"/>
                              <a:pt x="3692087" y="1626712"/>
                              <a:pt x="3741309" y="1781175"/>
                            </a:cubicBezTo>
                            <a:cubicBezTo>
                              <a:pt x="3495724" y="1821034"/>
                              <a:pt x="3347341" y="1765578"/>
                              <a:pt x="3244249" y="1781175"/>
                            </a:cubicBezTo>
                            <a:cubicBezTo>
                              <a:pt x="3141157" y="1796772"/>
                              <a:pt x="2906547" y="1763558"/>
                              <a:pt x="2822016" y="1781175"/>
                            </a:cubicBezTo>
                            <a:cubicBezTo>
                              <a:pt x="2737485" y="1798792"/>
                              <a:pt x="2445437" y="1773210"/>
                              <a:pt x="2324956" y="1781175"/>
                            </a:cubicBezTo>
                            <a:cubicBezTo>
                              <a:pt x="2204475" y="1789140"/>
                              <a:pt x="2042113" y="1769019"/>
                              <a:pt x="1865310" y="1781175"/>
                            </a:cubicBezTo>
                            <a:cubicBezTo>
                              <a:pt x="1688507" y="1793331"/>
                              <a:pt x="1633725" y="1766135"/>
                              <a:pt x="1443076" y="1781175"/>
                            </a:cubicBezTo>
                            <a:cubicBezTo>
                              <a:pt x="1252427" y="1796215"/>
                              <a:pt x="1087790" y="1774042"/>
                              <a:pt x="946017" y="1781175"/>
                            </a:cubicBezTo>
                            <a:cubicBezTo>
                              <a:pt x="804244" y="1788308"/>
                              <a:pt x="411759" y="1780565"/>
                              <a:pt x="0" y="1781175"/>
                            </a:cubicBezTo>
                            <a:cubicBezTo>
                              <a:pt x="-55950" y="1571505"/>
                              <a:pt x="373" y="1409018"/>
                              <a:pt x="0" y="1187450"/>
                            </a:cubicBezTo>
                            <a:cubicBezTo>
                              <a:pt x="-373" y="965882"/>
                              <a:pt x="2167" y="770565"/>
                              <a:pt x="0" y="611537"/>
                            </a:cubicBezTo>
                            <a:cubicBezTo>
                              <a:pt x="-2167" y="452509"/>
                              <a:pt x="49755" y="270128"/>
                              <a:pt x="0" y="0"/>
                            </a:cubicBezTo>
                            <a:close/>
                          </a:path>
                          <a:path w="3741309" h="1781175" stroke="0" extrusionOk="0">
                            <a:moveTo>
                              <a:pt x="0" y="0"/>
                            </a:moveTo>
                            <a:cubicBezTo>
                              <a:pt x="182149" y="-3024"/>
                              <a:pt x="433139" y="35624"/>
                              <a:pt x="571886" y="0"/>
                            </a:cubicBezTo>
                            <a:cubicBezTo>
                              <a:pt x="710633" y="-35624"/>
                              <a:pt x="998765" y="11891"/>
                              <a:pt x="1181185" y="0"/>
                            </a:cubicBezTo>
                            <a:cubicBezTo>
                              <a:pt x="1363605" y="-11891"/>
                              <a:pt x="1454850" y="38829"/>
                              <a:pt x="1640831" y="0"/>
                            </a:cubicBezTo>
                            <a:cubicBezTo>
                              <a:pt x="1826812" y="-38829"/>
                              <a:pt x="2010458" y="66675"/>
                              <a:pt x="2250130" y="0"/>
                            </a:cubicBezTo>
                            <a:cubicBezTo>
                              <a:pt x="2489802" y="-66675"/>
                              <a:pt x="2543737" y="34665"/>
                              <a:pt x="2709777" y="0"/>
                            </a:cubicBezTo>
                            <a:cubicBezTo>
                              <a:pt x="2875817" y="-34665"/>
                              <a:pt x="3305984" y="78451"/>
                              <a:pt x="3741309" y="0"/>
                            </a:cubicBezTo>
                            <a:cubicBezTo>
                              <a:pt x="3795729" y="148505"/>
                              <a:pt x="3684572" y="402073"/>
                              <a:pt x="3741309" y="575913"/>
                            </a:cubicBezTo>
                            <a:cubicBezTo>
                              <a:pt x="3798046" y="749753"/>
                              <a:pt x="3725231" y="968868"/>
                              <a:pt x="3741309" y="1205262"/>
                            </a:cubicBezTo>
                            <a:cubicBezTo>
                              <a:pt x="3757387" y="1441656"/>
                              <a:pt x="3693487" y="1618010"/>
                              <a:pt x="3741309" y="1781175"/>
                            </a:cubicBezTo>
                            <a:cubicBezTo>
                              <a:pt x="3550354" y="1793383"/>
                              <a:pt x="3484238" y="1773708"/>
                              <a:pt x="3319076" y="1781175"/>
                            </a:cubicBezTo>
                            <a:cubicBezTo>
                              <a:pt x="3153914" y="1788642"/>
                              <a:pt x="2878499" y="1773413"/>
                              <a:pt x="2747190" y="1781175"/>
                            </a:cubicBezTo>
                            <a:cubicBezTo>
                              <a:pt x="2615881" y="1788937"/>
                              <a:pt x="2492240" y="1758166"/>
                              <a:pt x="2250130" y="1781175"/>
                            </a:cubicBezTo>
                            <a:cubicBezTo>
                              <a:pt x="2008020" y="1804184"/>
                              <a:pt x="1890645" y="1764037"/>
                              <a:pt x="1790484" y="1781175"/>
                            </a:cubicBezTo>
                            <a:cubicBezTo>
                              <a:pt x="1690323" y="1798313"/>
                              <a:pt x="1556967" y="1767400"/>
                              <a:pt x="1368250" y="1781175"/>
                            </a:cubicBezTo>
                            <a:cubicBezTo>
                              <a:pt x="1179533" y="1794950"/>
                              <a:pt x="1048451" y="1755072"/>
                              <a:pt x="908604" y="1781175"/>
                            </a:cubicBezTo>
                            <a:cubicBezTo>
                              <a:pt x="768757" y="1807278"/>
                              <a:pt x="316443" y="1731987"/>
                              <a:pt x="0" y="1781175"/>
                            </a:cubicBezTo>
                            <a:cubicBezTo>
                              <a:pt x="-15415" y="1576735"/>
                              <a:pt x="61008" y="1356396"/>
                              <a:pt x="0" y="1205262"/>
                            </a:cubicBezTo>
                            <a:cubicBezTo>
                              <a:pt x="-61008" y="1054128"/>
                              <a:pt x="49917" y="882882"/>
                              <a:pt x="0" y="647160"/>
                            </a:cubicBezTo>
                            <a:cubicBezTo>
                              <a:pt x="-49917" y="411438"/>
                              <a:pt x="6850" y="25825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8DE065A-ABF9-437D-9F91-CB9C32720809}"/>
                  </a:ext>
                </a:extLst>
              </p:cNvPr>
              <p:cNvSpPr/>
              <p:nvPr/>
            </p:nvSpPr>
            <p:spPr>
              <a:xfrm>
                <a:off x="5960597" y="2319367"/>
                <a:ext cx="3535828" cy="657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ArialMT"/>
                  </a:rPr>
                  <a:t>Backpropagation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ArialMT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ArialMT"/>
                  </a:rPr>
                  <a:t> multiplies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ArialMT"/>
                  </a:rPr>
                  <a:t> (actually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ArialMT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8DE065A-ABF9-437D-9F91-CB9C32720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597" y="2319367"/>
                <a:ext cx="3535828" cy="657424"/>
              </a:xfrm>
              <a:prstGeom prst="rect">
                <a:avLst/>
              </a:prstGeom>
              <a:blipFill>
                <a:blip r:embed="rId4"/>
                <a:stretch>
                  <a:fillRect l="-1552"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980176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: Use the same weight matrix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830ADC2-2135-4E0B-ACD1-ED66217B1E12}"/>
              </a:ext>
            </a:extLst>
          </p:cNvPr>
          <p:cNvGrpSpPr/>
          <p:nvPr/>
        </p:nvGrpSpPr>
        <p:grpSpPr>
          <a:xfrm>
            <a:off x="9133597" y="2405291"/>
            <a:ext cx="598736" cy="737751"/>
            <a:chOff x="7609597" y="2405290"/>
            <a:chExt cx="598736" cy="73775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CF49C09-1291-46A9-86FC-6F9ABC19D4DB}"/>
                </a:ext>
              </a:extLst>
            </p:cNvPr>
            <p:cNvSpPr/>
            <p:nvPr/>
          </p:nvSpPr>
          <p:spPr>
            <a:xfrm>
              <a:off x="7609597" y="2405290"/>
              <a:ext cx="598736" cy="4671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loss</a:t>
              </a:r>
              <a:endParaRPr lang="en-US" sz="9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BDF208-F816-4299-8C7A-4BAE4305B9BC}"/>
                </a:ext>
              </a:extLst>
            </p:cNvPr>
            <p:cNvCxnSpPr>
              <a:cxnSpLocks/>
              <a:stCxn id="41" idx="0"/>
              <a:endCxn id="49" idx="2"/>
            </p:cNvCxnSpPr>
            <p:nvPr/>
          </p:nvCxnSpPr>
          <p:spPr>
            <a:xfrm flipV="1">
              <a:off x="7908965" y="2872475"/>
              <a:ext cx="0" cy="2705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47EA15-AFD8-4306-A707-F153106FDEBD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2115591" y="4615686"/>
            <a:ext cx="442413" cy="1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E8F2366-C7CD-42FA-AEC6-8758EFEF3894}"/>
              </a:ext>
            </a:extLst>
          </p:cNvPr>
          <p:cNvSpPr/>
          <p:nvPr/>
        </p:nvSpPr>
        <p:spPr>
          <a:xfrm>
            <a:off x="1748636" y="4207631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DAF37A-17C5-4DDC-86B2-20D6730FAB27}"/>
              </a:ext>
            </a:extLst>
          </p:cNvPr>
          <p:cNvSpPr/>
          <p:nvPr/>
        </p:nvSpPr>
        <p:spPr>
          <a:xfrm>
            <a:off x="2558004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537912C-8C94-455D-BA70-45745C696472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887599" y="4945526"/>
            <a:ext cx="1" cy="399625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6F3C3C1-E759-4C95-968A-72AB50BD7E77}"/>
              </a:ext>
            </a:extLst>
          </p:cNvPr>
          <p:cNvSpPr/>
          <p:nvPr/>
        </p:nvSpPr>
        <p:spPr>
          <a:xfrm>
            <a:off x="3659608" y="4207632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AB8E16-AB80-4B46-A91C-379D35614E34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3217195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80E6840-E026-4136-A862-F1698F309F5E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>
            <a:off x="4026563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C055DC1-757D-4D81-91B5-F40D8DB79BA7}"/>
              </a:ext>
            </a:extLst>
          </p:cNvPr>
          <p:cNvSpPr/>
          <p:nvPr/>
        </p:nvSpPr>
        <p:spPr>
          <a:xfrm>
            <a:off x="4468976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A7F1C1D-B3C3-44D8-BA53-5783F8A0B240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4798571" y="4945525"/>
            <a:ext cx="1" cy="38156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86B16EDA-699C-47EF-BB99-1A6E96F49D2E}"/>
              </a:ext>
            </a:extLst>
          </p:cNvPr>
          <p:cNvSpPr/>
          <p:nvPr/>
        </p:nvSpPr>
        <p:spPr>
          <a:xfrm>
            <a:off x="5570580" y="4207632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98D2A2-555A-4363-A107-9F815CC3D1B0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5128167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A427562-0D54-4A51-A5BB-5EE8465E40A6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5937535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6C0A53D-0889-481B-B801-C6A6F16CE9FB}"/>
              </a:ext>
            </a:extLst>
          </p:cNvPr>
          <p:cNvSpPr/>
          <p:nvPr/>
        </p:nvSpPr>
        <p:spPr>
          <a:xfrm>
            <a:off x="6379948" y="4285847"/>
            <a:ext cx="659191" cy="659679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B02FB0-AEC9-4795-9D81-5DDF53ACAC3E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6709543" y="4945525"/>
            <a:ext cx="1" cy="381562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8444ECB-9447-4CF1-9626-BB70191B5456}"/>
              </a:ext>
            </a:extLst>
          </p:cNvPr>
          <p:cNvSpPr/>
          <p:nvPr/>
        </p:nvSpPr>
        <p:spPr>
          <a:xfrm>
            <a:off x="7481552" y="4207632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281044A-41FD-4D5B-976E-EC0602A90E8E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7039139" y="4615686"/>
            <a:ext cx="442413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A7C3B51-A32B-49C9-A8EC-CD2588EF08DD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7848507" y="4615686"/>
            <a:ext cx="390619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7D01EF6-C041-4BAF-BAF3-F293F9AD4391}"/>
              </a:ext>
            </a:extLst>
          </p:cNvPr>
          <p:cNvSpPr/>
          <p:nvPr/>
        </p:nvSpPr>
        <p:spPr>
          <a:xfrm>
            <a:off x="9249489" y="4207631"/>
            <a:ext cx="366955" cy="8161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458D689-F57F-40CE-96EE-1027DE90F271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827892" y="4615685"/>
            <a:ext cx="421596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01C9F23-251F-4C07-A4FE-1F857AF9107E}"/>
              </a:ext>
            </a:extLst>
          </p:cNvPr>
          <p:cNvSpPr/>
          <p:nvPr/>
        </p:nvSpPr>
        <p:spPr>
          <a:xfrm>
            <a:off x="8226340" y="4519782"/>
            <a:ext cx="848309" cy="461665"/>
          </a:xfrm>
          <a:prstGeom prst="rect">
            <a:avLst/>
          </a:prstGeom>
        </p:spPr>
        <p:txBody>
          <a:bodyPr wrap="none" anchor="b" anchorCtr="0">
            <a:spAutoFit/>
          </a:bodyPr>
          <a:lstStyle/>
          <a:p>
            <a:r>
              <a:rPr lang="en-US" sz="2400" dirty="0"/>
              <a:t>. . . 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DA0D1D7-4C7D-4577-B38F-3FA27D26F810}"/>
              </a:ext>
            </a:extLst>
          </p:cNvPr>
          <p:cNvGrpSpPr/>
          <p:nvPr/>
        </p:nvGrpSpPr>
        <p:grpSpPr>
          <a:xfrm>
            <a:off x="9250085" y="3143042"/>
            <a:ext cx="1076328" cy="1125531"/>
            <a:chOff x="7726085" y="3143041"/>
            <a:chExt cx="1076328" cy="112553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2BE0670-BDCB-45D3-A20D-D968992BF108}"/>
                </a:ext>
              </a:extLst>
            </p:cNvPr>
            <p:cNvSpPr/>
            <p:nvPr/>
          </p:nvSpPr>
          <p:spPr>
            <a:xfrm>
              <a:off x="7726085" y="3143041"/>
              <a:ext cx="365760" cy="7366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endParaRPr lang="en-US" sz="1100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60F647-9D25-4176-AF44-7D1EFE1A7AEB}"/>
                </a:ext>
              </a:extLst>
            </p:cNvPr>
            <p:cNvCxnSpPr>
              <a:cxnSpLocks/>
              <a:stCxn id="87" idx="0"/>
              <a:endCxn id="41" idx="2"/>
            </p:cNvCxnSpPr>
            <p:nvPr/>
          </p:nvCxnSpPr>
          <p:spPr>
            <a:xfrm flipH="1" flipV="1">
              <a:off x="7908965" y="3879667"/>
              <a:ext cx="1" cy="327964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6862016-4353-4E43-BA08-51842E8B06C3}"/>
                </a:ext>
              </a:extLst>
            </p:cNvPr>
            <p:cNvSpPr/>
            <p:nvPr/>
          </p:nvSpPr>
          <p:spPr>
            <a:xfrm>
              <a:off x="8345213" y="3811372"/>
              <a:ext cx="457200" cy="457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US" sz="105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77242D2-B022-4719-88BA-8CA0D03BB93B}"/>
              </a:ext>
            </a:extLst>
          </p:cNvPr>
          <p:cNvCxnSpPr>
            <a:cxnSpLocks/>
            <a:stCxn id="116" idx="1"/>
            <a:endCxn id="70" idx="0"/>
          </p:cNvCxnSpPr>
          <p:nvPr/>
        </p:nvCxnSpPr>
        <p:spPr>
          <a:xfrm rot="10800000" flipH="1" flipV="1">
            <a:off x="2636138" y="3279058"/>
            <a:ext cx="251461" cy="1006788"/>
          </a:xfrm>
          <a:prstGeom prst="curvedConnector4">
            <a:avLst>
              <a:gd name="adj1" fmla="val -90909"/>
              <a:gd name="adj2" fmla="val 62488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Arrow Connector 47">
            <a:extLst>
              <a:ext uri="{FF2B5EF4-FFF2-40B4-BE49-F238E27FC236}">
                <a16:creationId xmlns:a16="http://schemas.microsoft.com/office/drawing/2014/main" id="{07991ECE-2C9D-46D7-8194-487667E3AB79}"/>
              </a:ext>
            </a:extLst>
          </p:cNvPr>
          <p:cNvCxnSpPr>
            <a:cxnSpLocks/>
          </p:cNvCxnSpPr>
          <p:nvPr/>
        </p:nvCxnSpPr>
        <p:spPr>
          <a:xfrm>
            <a:off x="3168689" y="3358500"/>
            <a:ext cx="1629883" cy="927347"/>
          </a:xfrm>
          <a:prstGeom prst="curvedConnector2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Arrow Connector 47">
            <a:extLst>
              <a:ext uri="{FF2B5EF4-FFF2-40B4-BE49-F238E27FC236}">
                <a16:creationId xmlns:a16="http://schemas.microsoft.com/office/drawing/2014/main" id="{2C70F1D4-9406-437D-9AB0-849F82AE079D}"/>
              </a:ext>
            </a:extLst>
          </p:cNvPr>
          <p:cNvCxnSpPr>
            <a:cxnSpLocks/>
          </p:cNvCxnSpPr>
          <p:nvPr/>
        </p:nvCxnSpPr>
        <p:spPr>
          <a:xfrm>
            <a:off x="3217195" y="3278802"/>
            <a:ext cx="3492349" cy="1007044"/>
          </a:xfrm>
          <a:prstGeom prst="curvedConnector2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Arrow Connector 47">
            <a:extLst>
              <a:ext uri="{FF2B5EF4-FFF2-40B4-BE49-F238E27FC236}">
                <a16:creationId xmlns:a16="http://schemas.microsoft.com/office/drawing/2014/main" id="{298F9D21-7D34-4E9A-8391-4C43640DACFF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3199383" y="3214014"/>
            <a:ext cx="5438436" cy="1035913"/>
          </a:xfrm>
          <a:prstGeom prst="curvedConnector2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prstDash val="lg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65948F-F567-4669-8343-B54EC9190A79}"/>
              </a:ext>
            </a:extLst>
          </p:cNvPr>
          <p:cNvSpPr/>
          <p:nvPr/>
        </p:nvSpPr>
        <p:spPr>
          <a:xfrm>
            <a:off x="2696463" y="2962553"/>
            <a:ext cx="502920" cy="502920"/>
          </a:xfrm>
          <a:prstGeom prst="rect">
            <a:avLst/>
          </a:prstGeom>
          <a:solidFill>
            <a:srgbClr val="FFC9DE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B1C2D0-A723-46B8-BCD0-67D0A349BFBB}"/>
              </a:ext>
            </a:extLst>
          </p:cNvPr>
          <p:cNvSpPr/>
          <p:nvPr/>
        </p:nvSpPr>
        <p:spPr>
          <a:xfrm>
            <a:off x="2636138" y="3027598"/>
            <a:ext cx="502920" cy="50292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US" sz="1050" baseline="-25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0889A5-BA50-4C64-BE4F-DCE96B8A81E0}"/>
              </a:ext>
            </a:extLst>
          </p:cNvPr>
          <p:cNvSpPr/>
          <p:nvPr/>
        </p:nvSpPr>
        <p:spPr>
          <a:xfrm>
            <a:off x="2704718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D19764F-5F52-43DA-87EC-E2EAF0194A8A}"/>
              </a:ext>
            </a:extLst>
          </p:cNvPr>
          <p:cNvSpPr/>
          <p:nvPr/>
        </p:nvSpPr>
        <p:spPr>
          <a:xfrm>
            <a:off x="4615690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DB6C0-32AE-4EED-A68C-A82A738290B7}"/>
              </a:ext>
            </a:extLst>
          </p:cNvPr>
          <p:cNvSpPr/>
          <p:nvPr/>
        </p:nvSpPr>
        <p:spPr>
          <a:xfrm>
            <a:off x="6526662" y="5336118"/>
            <a:ext cx="365760" cy="8202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1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194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CC4C97AB-F50F-4CDF-B0D6-1742C623C71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3862973"/>
                <a:ext cx="11101917" cy="2172066"/>
              </a:xfrm>
            </p:spPr>
            <p:txBody>
              <a:bodyPr/>
              <a:lstStyle/>
              <a:p>
                <a:r>
                  <a:rPr lang="en-US" sz="2000" dirty="0">
                    <a:latin typeface="ArialMT"/>
                  </a:rPr>
                  <a:t>Computing gradient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>
                    <a:latin typeface="ArialMT"/>
                  </a:rPr>
                  <a:t> </a:t>
                </a:r>
                <a:r>
                  <a:rPr lang="en-US" sz="2000" dirty="0">
                    <a:latin typeface="ArialMT"/>
                  </a:rPr>
                  <a:t>involves many factors of W (and repeated tanh)</a:t>
                </a:r>
                <a:endParaRPr lang="en-US" sz="2000" dirty="0"/>
              </a:p>
              <a:p>
                <a:r>
                  <a:rPr lang="en-US" sz="2000" dirty="0">
                    <a:latin typeface="ArialMT"/>
                  </a:rPr>
                  <a:t>Possible case: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>
                    <a:latin typeface="ArialMT"/>
                  </a:rPr>
                  <a:t>Largest singular value &gt; 1:	</a:t>
                </a:r>
                <a:r>
                  <a:rPr lang="en-US" b="1" dirty="0">
                    <a:latin typeface="Arial-BoldMT"/>
                  </a:rPr>
                  <a:t>Exploding gradients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>
                    <a:latin typeface="ArialMT"/>
                  </a:rPr>
                  <a:t>Largest singular value &lt; 1:	</a:t>
                </a:r>
                <a:r>
                  <a:rPr lang="en-US" b="1" dirty="0">
                    <a:latin typeface="Arial-BoldMT"/>
                  </a:rPr>
                  <a:t>Vanishing gradients</a:t>
                </a:r>
                <a:endParaRPr lang="en-US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CC4C97AB-F50F-4CDF-B0D6-1742C623C7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3862973"/>
                <a:ext cx="11101917" cy="2172066"/>
              </a:xfrm>
              <a:blipFill>
                <a:blip r:embed="rId2"/>
                <a:stretch>
                  <a:fillRect t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645AC-A01E-42E6-AEAB-5839FCDE9B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889F7-AD61-44EB-A286-1EF05D70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"Deep" Vanilla RNN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02205A2-88CC-4405-AB3C-11F44DD4F4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062D8-6934-404D-B700-FA35C1950A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256364"/>
            <a:ext cx="9144000" cy="16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52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Long Short-Term Memory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98848669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F2F7839-D510-4837-AB4C-E23D2102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125" y="1650743"/>
            <a:ext cx="8326438" cy="641239"/>
          </a:xfrm>
        </p:spPr>
        <p:txBody>
          <a:bodyPr/>
          <a:lstStyle/>
          <a:p>
            <a:pPr>
              <a:tabLst>
                <a:tab pos="1600200" algn="ctr"/>
                <a:tab pos="6115050" algn="ctr"/>
              </a:tabLst>
            </a:pPr>
            <a:r>
              <a:rPr lang="en-US" dirty="0"/>
              <a:t>	Vanilla RNN	LSTM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5E767A-07A7-49CF-B90B-493C43153588}"/>
              </a:ext>
            </a:extLst>
          </p:cNvPr>
          <p:cNvGrpSpPr/>
          <p:nvPr/>
        </p:nvGrpSpPr>
        <p:grpSpPr>
          <a:xfrm>
            <a:off x="1818697" y="2964081"/>
            <a:ext cx="3716776" cy="1667092"/>
            <a:chOff x="348495" y="1595610"/>
            <a:chExt cx="3716776" cy="1667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48495" y="1595610"/>
                  <a:ext cx="3716776" cy="1159527"/>
                </a:xfrm>
                <a:custGeom>
                  <a:avLst/>
                  <a:gdLst>
                    <a:gd name="connsiteX0" fmla="*/ 0 w 3716776"/>
                    <a:gd name="connsiteY0" fmla="*/ 0 h 1159527"/>
                    <a:gd name="connsiteX1" fmla="*/ 619463 w 3716776"/>
                    <a:gd name="connsiteY1" fmla="*/ 0 h 1159527"/>
                    <a:gd name="connsiteX2" fmla="*/ 1238925 w 3716776"/>
                    <a:gd name="connsiteY2" fmla="*/ 0 h 1159527"/>
                    <a:gd name="connsiteX3" fmla="*/ 1932724 w 3716776"/>
                    <a:gd name="connsiteY3" fmla="*/ 0 h 1159527"/>
                    <a:gd name="connsiteX4" fmla="*/ 2589354 w 3716776"/>
                    <a:gd name="connsiteY4" fmla="*/ 0 h 1159527"/>
                    <a:gd name="connsiteX5" fmla="*/ 3171649 w 3716776"/>
                    <a:gd name="connsiteY5" fmla="*/ 0 h 1159527"/>
                    <a:gd name="connsiteX6" fmla="*/ 3716776 w 3716776"/>
                    <a:gd name="connsiteY6" fmla="*/ 0 h 1159527"/>
                    <a:gd name="connsiteX7" fmla="*/ 3716776 w 3716776"/>
                    <a:gd name="connsiteY7" fmla="*/ 544978 h 1159527"/>
                    <a:gd name="connsiteX8" fmla="*/ 3716776 w 3716776"/>
                    <a:gd name="connsiteY8" fmla="*/ 1159527 h 1159527"/>
                    <a:gd name="connsiteX9" fmla="*/ 3060146 w 3716776"/>
                    <a:gd name="connsiteY9" fmla="*/ 1159527 h 1159527"/>
                    <a:gd name="connsiteX10" fmla="*/ 2515018 w 3716776"/>
                    <a:gd name="connsiteY10" fmla="*/ 1159527 h 1159527"/>
                    <a:gd name="connsiteX11" fmla="*/ 1821220 w 3716776"/>
                    <a:gd name="connsiteY11" fmla="*/ 1159527 h 1159527"/>
                    <a:gd name="connsiteX12" fmla="*/ 1201758 w 3716776"/>
                    <a:gd name="connsiteY12" fmla="*/ 1159527 h 1159527"/>
                    <a:gd name="connsiteX13" fmla="*/ 656630 w 3716776"/>
                    <a:gd name="connsiteY13" fmla="*/ 1159527 h 1159527"/>
                    <a:gd name="connsiteX14" fmla="*/ 0 w 3716776"/>
                    <a:gd name="connsiteY14" fmla="*/ 1159527 h 1159527"/>
                    <a:gd name="connsiteX15" fmla="*/ 0 w 3716776"/>
                    <a:gd name="connsiteY15" fmla="*/ 579764 h 1159527"/>
                    <a:gd name="connsiteX16" fmla="*/ 0 w 3716776"/>
                    <a:gd name="connsiteY16" fmla="*/ 0 h 1159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716776" h="1159527" fill="none" extrusionOk="0">
                      <a:moveTo>
                        <a:pt x="0" y="0"/>
                      </a:moveTo>
                      <a:cubicBezTo>
                        <a:pt x="221269" y="22040"/>
                        <a:pt x="474838" y="-29112"/>
                        <a:pt x="619463" y="0"/>
                      </a:cubicBezTo>
                      <a:cubicBezTo>
                        <a:pt x="764088" y="29112"/>
                        <a:pt x="934694" y="8076"/>
                        <a:pt x="1238925" y="0"/>
                      </a:cubicBezTo>
                      <a:cubicBezTo>
                        <a:pt x="1543156" y="-8076"/>
                        <a:pt x="1661666" y="16089"/>
                        <a:pt x="1932724" y="0"/>
                      </a:cubicBezTo>
                      <a:cubicBezTo>
                        <a:pt x="2203782" y="-16089"/>
                        <a:pt x="2365163" y="9130"/>
                        <a:pt x="2589354" y="0"/>
                      </a:cubicBezTo>
                      <a:cubicBezTo>
                        <a:pt x="2813545" y="-9130"/>
                        <a:pt x="3009320" y="-10409"/>
                        <a:pt x="3171649" y="0"/>
                      </a:cubicBezTo>
                      <a:cubicBezTo>
                        <a:pt x="3333978" y="10409"/>
                        <a:pt x="3594904" y="21543"/>
                        <a:pt x="3716776" y="0"/>
                      </a:cubicBezTo>
                      <a:cubicBezTo>
                        <a:pt x="3741247" y="154292"/>
                        <a:pt x="3711819" y="307568"/>
                        <a:pt x="3716776" y="544978"/>
                      </a:cubicBezTo>
                      <a:cubicBezTo>
                        <a:pt x="3721733" y="782388"/>
                        <a:pt x="3708225" y="952393"/>
                        <a:pt x="3716776" y="1159527"/>
                      </a:cubicBezTo>
                      <a:cubicBezTo>
                        <a:pt x="3394289" y="1149642"/>
                        <a:pt x="3200199" y="1147150"/>
                        <a:pt x="3060146" y="1159527"/>
                      </a:cubicBezTo>
                      <a:cubicBezTo>
                        <a:pt x="2920093" y="1171905"/>
                        <a:pt x="2757746" y="1155136"/>
                        <a:pt x="2515018" y="1159527"/>
                      </a:cubicBezTo>
                      <a:cubicBezTo>
                        <a:pt x="2272290" y="1163918"/>
                        <a:pt x="2065823" y="1136861"/>
                        <a:pt x="1821220" y="1159527"/>
                      </a:cubicBezTo>
                      <a:cubicBezTo>
                        <a:pt x="1576617" y="1182193"/>
                        <a:pt x="1429555" y="1182223"/>
                        <a:pt x="1201758" y="1159527"/>
                      </a:cubicBezTo>
                      <a:cubicBezTo>
                        <a:pt x="973961" y="1136831"/>
                        <a:pt x="872326" y="1177399"/>
                        <a:pt x="656630" y="1159527"/>
                      </a:cubicBezTo>
                      <a:cubicBezTo>
                        <a:pt x="440934" y="1141655"/>
                        <a:pt x="199913" y="1145800"/>
                        <a:pt x="0" y="1159527"/>
                      </a:cubicBezTo>
                      <a:cubicBezTo>
                        <a:pt x="26396" y="1007511"/>
                        <a:pt x="-27343" y="803650"/>
                        <a:pt x="0" y="579764"/>
                      </a:cubicBezTo>
                      <a:cubicBezTo>
                        <a:pt x="27343" y="355878"/>
                        <a:pt x="-6273" y="140909"/>
                        <a:pt x="0" y="0"/>
                      </a:cubicBezTo>
                      <a:close/>
                    </a:path>
                    <a:path w="3716776" h="1159527" stroke="0" extrusionOk="0">
                      <a:moveTo>
                        <a:pt x="0" y="0"/>
                      </a:moveTo>
                      <a:cubicBezTo>
                        <a:pt x="178099" y="-22328"/>
                        <a:pt x="427518" y="-29126"/>
                        <a:pt x="656630" y="0"/>
                      </a:cubicBezTo>
                      <a:cubicBezTo>
                        <a:pt x="885742" y="29126"/>
                        <a:pt x="1015271" y="-2220"/>
                        <a:pt x="1350429" y="0"/>
                      </a:cubicBezTo>
                      <a:cubicBezTo>
                        <a:pt x="1685587" y="2220"/>
                        <a:pt x="1806056" y="18178"/>
                        <a:pt x="1932724" y="0"/>
                      </a:cubicBezTo>
                      <a:cubicBezTo>
                        <a:pt x="2059393" y="-18178"/>
                        <a:pt x="2330297" y="-20500"/>
                        <a:pt x="2477851" y="0"/>
                      </a:cubicBezTo>
                      <a:cubicBezTo>
                        <a:pt x="2625405" y="20500"/>
                        <a:pt x="2854642" y="5345"/>
                        <a:pt x="3060146" y="0"/>
                      </a:cubicBezTo>
                      <a:cubicBezTo>
                        <a:pt x="3265651" y="-5345"/>
                        <a:pt x="3392217" y="6074"/>
                        <a:pt x="3716776" y="0"/>
                      </a:cubicBezTo>
                      <a:cubicBezTo>
                        <a:pt x="3708372" y="180322"/>
                        <a:pt x="3724921" y="351621"/>
                        <a:pt x="3716776" y="579764"/>
                      </a:cubicBezTo>
                      <a:cubicBezTo>
                        <a:pt x="3708631" y="807907"/>
                        <a:pt x="3709645" y="1014365"/>
                        <a:pt x="3716776" y="1159527"/>
                      </a:cubicBezTo>
                      <a:cubicBezTo>
                        <a:pt x="3536778" y="1143297"/>
                        <a:pt x="3210687" y="1142002"/>
                        <a:pt x="3022978" y="1159527"/>
                      </a:cubicBezTo>
                      <a:cubicBezTo>
                        <a:pt x="2835269" y="1177052"/>
                        <a:pt x="2685409" y="1154562"/>
                        <a:pt x="2515018" y="1159527"/>
                      </a:cubicBezTo>
                      <a:cubicBezTo>
                        <a:pt x="2344627" y="1164492"/>
                        <a:pt x="2054950" y="1137932"/>
                        <a:pt x="1821220" y="1159527"/>
                      </a:cubicBezTo>
                      <a:cubicBezTo>
                        <a:pt x="1587490" y="1181122"/>
                        <a:pt x="1309683" y="1159995"/>
                        <a:pt x="1127422" y="1159527"/>
                      </a:cubicBezTo>
                      <a:cubicBezTo>
                        <a:pt x="945161" y="1159059"/>
                        <a:pt x="766430" y="1162356"/>
                        <a:pt x="545127" y="1159527"/>
                      </a:cubicBezTo>
                      <a:cubicBezTo>
                        <a:pt x="323825" y="1156698"/>
                        <a:pt x="117091" y="1171543"/>
                        <a:pt x="0" y="1159527"/>
                      </a:cubicBezTo>
                      <a:cubicBezTo>
                        <a:pt x="13368" y="1006221"/>
                        <a:pt x="-26912" y="759818"/>
                        <a:pt x="0" y="602954"/>
                      </a:cubicBezTo>
                      <a:cubicBezTo>
                        <a:pt x="26912" y="446090"/>
                        <a:pt x="-8856" y="135261"/>
                        <a:pt x="0" y="0"/>
                      </a:cubicBezTo>
                      <a:close/>
                    </a:path>
                  </a:pathLst>
                </a:custGeom>
                <a:ln w="19050">
                  <a:extLst>
                    <a:ext uri="{C807C97D-BFC1-408E-A445-0C87EB9F89A2}">
                      <ask:lineSketchStyleProps xmlns:ask="http://schemas.microsoft.com/office/drawing/2018/sketchyshapes" sd="3890795421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>
                  <a:defPPr>
                    <a:defRPr lang="en-US"/>
                  </a:defPPr>
                  <a:lvl1pPr>
                    <a:lnSpc>
                      <a:spcPct val="110000"/>
                    </a:lnSpc>
                    <a:spcBef>
                      <a:spcPts val="600"/>
                    </a:spcBef>
                    <a:defRPr sz="2400" b="0" i="1">
                      <a:solidFill>
                        <a:schemeClr val="dk1"/>
                      </a:solidFill>
                      <a:latin typeface="Cambria Math" panose="02040503050406030204" pitchFamily="18" charset="0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95" y="1595610"/>
                  <a:ext cx="3716776" cy="11595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extLst>
                    <a:ext uri="{C807C97D-BFC1-408E-A445-0C87EB9F89A2}">
                      <ask:lineSketchStyleProps xmlns:ask="http://schemas.microsoft.com/office/drawing/2018/sketchyshapes" sd="3890795421">
                        <a:custGeom>
                          <a:avLst/>
                          <a:gdLst>
                            <a:gd name="connsiteX0" fmla="*/ 0 w 3716776"/>
                            <a:gd name="connsiteY0" fmla="*/ 0 h 1159527"/>
                            <a:gd name="connsiteX1" fmla="*/ 619463 w 3716776"/>
                            <a:gd name="connsiteY1" fmla="*/ 0 h 1159527"/>
                            <a:gd name="connsiteX2" fmla="*/ 1238925 w 3716776"/>
                            <a:gd name="connsiteY2" fmla="*/ 0 h 1159527"/>
                            <a:gd name="connsiteX3" fmla="*/ 1932724 w 3716776"/>
                            <a:gd name="connsiteY3" fmla="*/ 0 h 1159527"/>
                            <a:gd name="connsiteX4" fmla="*/ 2589354 w 3716776"/>
                            <a:gd name="connsiteY4" fmla="*/ 0 h 1159527"/>
                            <a:gd name="connsiteX5" fmla="*/ 3171649 w 3716776"/>
                            <a:gd name="connsiteY5" fmla="*/ 0 h 1159527"/>
                            <a:gd name="connsiteX6" fmla="*/ 3716776 w 3716776"/>
                            <a:gd name="connsiteY6" fmla="*/ 0 h 1159527"/>
                            <a:gd name="connsiteX7" fmla="*/ 3716776 w 3716776"/>
                            <a:gd name="connsiteY7" fmla="*/ 544978 h 1159527"/>
                            <a:gd name="connsiteX8" fmla="*/ 3716776 w 3716776"/>
                            <a:gd name="connsiteY8" fmla="*/ 1159527 h 1159527"/>
                            <a:gd name="connsiteX9" fmla="*/ 3060146 w 3716776"/>
                            <a:gd name="connsiteY9" fmla="*/ 1159527 h 1159527"/>
                            <a:gd name="connsiteX10" fmla="*/ 2515018 w 3716776"/>
                            <a:gd name="connsiteY10" fmla="*/ 1159527 h 1159527"/>
                            <a:gd name="connsiteX11" fmla="*/ 1821220 w 3716776"/>
                            <a:gd name="connsiteY11" fmla="*/ 1159527 h 1159527"/>
                            <a:gd name="connsiteX12" fmla="*/ 1201758 w 3716776"/>
                            <a:gd name="connsiteY12" fmla="*/ 1159527 h 1159527"/>
                            <a:gd name="connsiteX13" fmla="*/ 656630 w 3716776"/>
                            <a:gd name="connsiteY13" fmla="*/ 1159527 h 1159527"/>
                            <a:gd name="connsiteX14" fmla="*/ 0 w 3716776"/>
                            <a:gd name="connsiteY14" fmla="*/ 1159527 h 1159527"/>
                            <a:gd name="connsiteX15" fmla="*/ 0 w 3716776"/>
                            <a:gd name="connsiteY15" fmla="*/ 579764 h 1159527"/>
                            <a:gd name="connsiteX16" fmla="*/ 0 w 3716776"/>
                            <a:gd name="connsiteY16" fmla="*/ 0 h 11595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3716776" h="1159527" fill="none" extrusionOk="0">
                              <a:moveTo>
                                <a:pt x="0" y="0"/>
                              </a:moveTo>
                              <a:cubicBezTo>
                                <a:pt x="221269" y="22040"/>
                                <a:pt x="474838" y="-29112"/>
                                <a:pt x="619463" y="0"/>
                              </a:cubicBezTo>
                              <a:cubicBezTo>
                                <a:pt x="764088" y="29112"/>
                                <a:pt x="934694" y="8076"/>
                                <a:pt x="1238925" y="0"/>
                              </a:cubicBezTo>
                              <a:cubicBezTo>
                                <a:pt x="1543156" y="-8076"/>
                                <a:pt x="1661666" y="16089"/>
                                <a:pt x="1932724" y="0"/>
                              </a:cubicBezTo>
                              <a:cubicBezTo>
                                <a:pt x="2203782" y="-16089"/>
                                <a:pt x="2365163" y="9130"/>
                                <a:pt x="2589354" y="0"/>
                              </a:cubicBezTo>
                              <a:cubicBezTo>
                                <a:pt x="2813545" y="-9130"/>
                                <a:pt x="3009320" y="-10409"/>
                                <a:pt x="3171649" y="0"/>
                              </a:cubicBezTo>
                              <a:cubicBezTo>
                                <a:pt x="3333978" y="10409"/>
                                <a:pt x="3594904" y="21543"/>
                                <a:pt x="3716776" y="0"/>
                              </a:cubicBezTo>
                              <a:cubicBezTo>
                                <a:pt x="3741247" y="154292"/>
                                <a:pt x="3711819" y="307568"/>
                                <a:pt x="3716776" y="544978"/>
                              </a:cubicBezTo>
                              <a:cubicBezTo>
                                <a:pt x="3721733" y="782388"/>
                                <a:pt x="3708225" y="952393"/>
                                <a:pt x="3716776" y="1159527"/>
                              </a:cubicBezTo>
                              <a:cubicBezTo>
                                <a:pt x="3394289" y="1149642"/>
                                <a:pt x="3200199" y="1147150"/>
                                <a:pt x="3060146" y="1159527"/>
                              </a:cubicBezTo>
                              <a:cubicBezTo>
                                <a:pt x="2920093" y="1171905"/>
                                <a:pt x="2757746" y="1155136"/>
                                <a:pt x="2515018" y="1159527"/>
                              </a:cubicBezTo>
                              <a:cubicBezTo>
                                <a:pt x="2272290" y="1163918"/>
                                <a:pt x="2065823" y="1136861"/>
                                <a:pt x="1821220" y="1159527"/>
                              </a:cubicBezTo>
                              <a:cubicBezTo>
                                <a:pt x="1576617" y="1182193"/>
                                <a:pt x="1429555" y="1182223"/>
                                <a:pt x="1201758" y="1159527"/>
                              </a:cubicBezTo>
                              <a:cubicBezTo>
                                <a:pt x="973961" y="1136831"/>
                                <a:pt x="872326" y="1177399"/>
                                <a:pt x="656630" y="1159527"/>
                              </a:cubicBezTo>
                              <a:cubicBezTo>
                                <a:pt x="440934" y="1141655"/>
                                <a:pt x="199913" y="1145800"/>
                                <a:pt x="0" y="1159527"/>
                              </a:cubicBezTo>
                              <a:cubicBezTo>
                                <a:pt x="26396" y="1007511"/>
                                <a:pt x="-27343" y="803650"/>
                                <a:pt x="0" y="579764"/>
                              </a:cubicBezTo>
                              <a:cubicBezTo>
                                <a:pt x="27343" y="355878"/>
                                <a:pt x="-6273" y="140909"/>
                                <a:pt x="0" y="0"/>
                              </a:cubicBezTo>
                              <a:close/>
                            </a:path>
                            <a:path w="3716776" h="1159527" stroke="0" extrusionOk="0">
                              <a:moveTo>
                                <a:pt x="0" y="0"/>
                              </a:moveTo>
                              <a:cubicBezTo>
                                <a:pt x="178099" y="-22328"/>
                                <a:pt x="427518" y="-29126"/>
                                <a:pt x="656630" y="0"/>
                              </a:cubicBezTo>
                              <a:cubicBezTo>
                                <a:pt x="885742" y="29126"/>
                                <a:pt x="1015271" y="-2220"/>
                                <a:pt x="1350429" y="0"/>
                              </a:cubicBezTo>
                              <a:cubicBezTo>
                                <a:pt x="1685587" y="2220"/>
                                <a:pt x="1806056" y="18178"/>
                                <a:pt x="1932724" y="0"/>
                              </a:cubicBezTo>
                              <a:cubicBezTo>
                                <a:pt x="2059393" y="-18178"/>
                                <a:pt x="2330297" y="-20500"/>
                                <a:pt x="2477851" y="0"/>
                              </a:cubicBezTo>
                              <a:cubicBezTo>
                                <a:pt x="2625405" y="20500"/>
                                <a:pt x="2854642" y="5345"/>
                                <a:pt x="3060146" y="0"/>
                              </a:cubicBezTo>
                              <a:cubicBezTo>
                                <a:pt x="3265651" y="-5345"/>
                                <a:pt x="3392217" y="6074"/>
                                <a:pt x="3716776" y="0"/>
                              </a:cubicBezTo>
                              <a:cubicBezTo>
                                <a:pt x="3708372" y="180322"/>
                                <a:pt x="3724921" y="351621"/>
                                <a:pt x="3716776" y="579764"/>
                              </a:cubicBezTo>
                              <a:cubicBezTo>
                                <a:pt x="3708631" y="807907"/>
                                <a:pt x="3709645" y="1014365"/>
                                <a:pt x="3716776" y="1159527"/>
                              </a:cubicBezTo>
                              <a:cubicBezTo>
                                <a:pt x="3536778" y="1143297"/>
                                <a:pt x="3210687" y="1142002"/>
                                <a:pt x="3022978" y="1159527"/>
                              </a:cubicBezTo>
                              <a:cubicBezTo>
                                <a:pt x="2835269" y="1177052"/>
                                <a:pt x="2685409" y="1154562"/>
                                <a:pt x="2515018" y="1159527"/>
                              </a:cubicBezTo>
                              <a:cubicBezTo>
                                <a:pt x="2344627" y="1164492"/>
                                <a:pt x="2054950" y="1137932"/>
                                <a:pt x="1821220" y="1159527"/>
                              </a:cubicBezTo>
                              <a:cubicBezTo>
                                <a:pt x="1587490" y="1181122"/>
                                <a:pt x="1309683" y="1159995"/>
                                <a:pt x="1127422" y="1159527"/>
                              </a:cubicBezTo>
                              <a:cubicBezTo>
                                <a:pt x="945161" y="1159059"/>
                                <a:pt x="766430" y="1162356"/>
                                <a:pt x="545127" y="1159527"/>
                              </a:cubicBezTo>
                              <a:cubicBezTo>
                                <a:pt x="323825" y="1156698"/>
                                <a:pt x="117091" y="1171543"/>
                                <a:pt x="0" y="1159527"/>
                              </a:cubicBezTo>
                              <a:cubicBezTo>
                                <a:pt x="13368" y="1006221"/>
                                <a:pt x="-26912" y="759818"/>
                                <a:pt x="0" y="602954"/>
                              </a:cubicBezTo>
                              <a:cubicBezTo>
                                <a:pt x="26912" y="446090"/>
                                <a:pt x="-8856" y="13526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48495" y="2954925"/>
                  <a:ext cx="922111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∈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95" y="2954925"/>
                  <a:ext cx="922111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4605" b="-980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542097" y="2939685"/>
                  <a:ext cx="1523174" cy="31367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[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]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2097" y="2939685"/>
                  <a:ext cx="1523174" cy="313676"/>
                </a:xfrm>
                <a:prstGeom prst="rect">
                  <a:avLst/>
                </a:prstGeom>
                <a:blipFill>
                  <a:blip r:embed="rId4"/>
                  <a:stretch>
                    <a:fillRect l="-2400" r="-4800" b="-392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6096001" y="2384844"/>
            <a:ext cx="4003380" cy="3319011"/>
            <a:chOff x="200026" y="3946738"/>
            <a:chExt cx="4003380" cy="3319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00026" y="3946738"/>
                  <a:ext cx="4003380" cy="2805833"/>
                </a:xfrm>
                <a:custGeom>
                  <a:avLst/>
                  <a:gdLst>
                    <a:gd name="connsiteX0" fmla="*/ 0 w 4003380"/>
                    <a:gd name="connsiteY0" fmla="*/ 0 h 2805833"/>
                    <a:gd name="connsiteX1" fmla="*/ 747298 w 4003380"/>
                    <a:gd name="connsiteY1" fmla="*/ 0 h 2805833"/>
                    <a:gd name="connsiteX2" fmla="*/ 1414528 w 4003380"/>
                    <a:gd name="connsiteY2" fmla="*/ 0 h 2805833"/>
                    <a:gd name="connsiteX3" fmla="*/ 2161825 w 4003380"/>
                    <a:gd name="connsiteY3" fmla="*/ 0 h 2805833"/>
                    <a:gd name="connsiteX4" fmla="*/ 2909123 w 4003380"/>
                    <a:gd name="connsiteY4" fmla="*/ 0 h 2805833"/>
                    <a:gd name="connsiteX5" fmla="*/ 4003380 w 4003380"/>
                    <a:gd name="connsiteY5" fmla="*/ 0 h 2805833"/>
                    <a:gd name="connsiteX6" fmla="*/ 4003380 w 4003380"/>
                    <a:gd name="connsiteY6" fmla="*/ 505050 h 2805833"/>
                    <a:gd name="connsiteX7" fmla="*/ 4003380 w 4003380"/>
                    <a:gd name="connsiteY7" fmla="*/ 1066217 h 2805833"/>
                    <a:gd name="connsiteX8" fmla="*/ 4003380 w 4003380"/>
                    <a:gd name="connsiteY8" fmla="*/ 1655441 h 2805833"/>
                    <a:gd name="connsiteX9" fmla="*/ 4003380 w 4003380"/>
                    <a:gd name="connsiteY9" fmla="*/ 2216608 h 2805833"/>
                    <a:gd name="connsiteX10" fmla="*/ 4003380 w 4003380"/>
                    <a:gd name="connsiteY10" fmla="*/ 2805833 h 2805833"/>
                    <a:gd name="connsiteX11" fmla="*/ 3336150 w 4003380"/>
                    <a:gd name="connsiteY11" fmla="*/ 2805833 h 2805833"/>
                    <a:gd name="connsiteX12" fmla="*/ 2708954 w 4003380"/>
                    <a:gd name="connsiteY12" fmla="*/ 2805833 h 2805833"/>
                    <a:gd name="connsiteX13" fmla="*/ 2081758 w 4003380"/>
                    <a:gd name="connsiteY13" fmla="*/ 2805833 h 2805833"/>
                    <a:gd name="connsiteX14" fmla="*/ 1414528 w 4003380"/>
                    <a:gd name="connsiteY14" fmla="*/ 2805833 h 2805833"/>
                    <a:gd name="connsiteX15" fmla="*/ 827365 w 4003380"/>
                    <a:gd name="connsiteY15" fmla="*/ 2805833 h 2805833"/>
                    <a:gd name="connsiteX16" fmla="*/ 0 w 4003380"/>
                    <a:gd name="connsiteY16" fmla="*/ 2805833 h 2805833"/>
                    <a:gd name="connsiteX17" fmla="*/ 0 w 4003380"/>
                    <a:gd name="connsiteY17" fmla="*/ 2188550 h 2805833"/>
                    <a:gd name="connsiteX18" fmla="*/ 0 w 4003380"/>
                    <a:gd name="connsiteY18" fmla="*/ 1627383 h 2805833"/>
                    <a:gd name="connsiteX19" fmla="*/ 0 w 4003380"/>
                    <a:gd name="connsiteY19" fmla="*/ 1038158 h 2805833"/>
                    <a:gd name="connsiteX20" fmla="*/ 0 w 4003380"/>
                    <a:gd name="connsiteY20" fmla="*/ 0 h 2805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003380" h="2805833" fill="none" extrusionOk="0">
                      <a:moveTo>
                        <a:pt x="0" y="0"/>
                      </a:moveTo>
                      <a:cubicBezTo>
                        <a:pt x="218841" y="18804"/>
                        <a:pt x="528103" y="9150"/>
                        <a:pt x="747298" y="0"/>
                      </a:cubicBezTo>
                      <a:cubicBezTo>
                        <a:pt x="966493" y="-9150"/>
                        <a:pt x="1083015" y="-10753"/>
                        <a:pt x="1414528" y="0"/>
                      </a:cubicBezTo>
                      <a:cubicBezTo>
                        <a:pt x="1746041" y="10753"/>
                        <a:pt x="1791578" y="1499"/>
                        <a:pt x="2161825" y="0"/>
                      </a:cubicBezTo>
                      <a:cubicBezTo>
                        <a:pt x="2532072" y="-1499"/>
                        <a:pt x="2585202" y="-16477"/>
                        <a:pt x="2909123" y="0"/>
                      </a:cubicBezTo>
                      <a:cubicBezTo>
                        <a:pt x="3233044" y="16477"/>
                        <a:pt x="3781538" y="1753"/>
                        <a:pt x="4003380" y="0"/>
                      </a:cubicBezTo>
                      <a:cubicBezTo>
                        <a:pt x="3980390" y="203195"/>
                        <a:pt x="4015388" y="318254"/>
                        <a:pt x="4003380" y="505050"/>
                      </a:cubicBezTo>
                      <a:cubicBezTo>
                        <a:pt x="3991373" y="691846"/>
                        <a:pt x="3983657" y="895887"/>
                        <a:pt x="4003380" y="1066217"/>
                      </a:cubicBezTo>
                      <a:cubicBezTo>
                        <a:pt x="4023103" y="1236547"/>
                        <a:pt x="4002992" y="1462332"/>
                        <a:pt x="4003380" y="1655441"/>
                      </a:cubicBezTo>
                      <a:cubicBezTo>
                        <a:pt x="4003768" y="1848550"/>
                        <a:pt x="4021368" y="2069317"/>
                        <a:pt x="4003380" y="2216608"/>
                      </a:cubicBezTo>
                      <a:cubicBezTo>
                        <a:pt x="3985392" y="2363899"/>
                        <a:pt x="4015318" y="2549632"/>
                        <a:pt x="4003380" y="2805833"/>
                      </a:cubicBezTo>
                      <a:cubicBezTo>
                        <a:pt x="3783491" y="2814491"/>
                        <a:pt x="3634281" y="2777414"/>
                        <a:pt x="3336150" y="2805833"/>
                      </a:cubicBezTo>
                      <a:cubicBezTo>
                        <a:pt x="3038019" y="2834253"/>
                        <a:pt x="2992597" y="2818715"/>
                        <a:pt x="2708954" y="2805833"/>
                      </a:cubicBezTo>
                      <a:cubicBezTo>
                        <a:pt x="2425311" y="2792951"/>
                        <a:pt x="2295108" y="2815868"/>
                        <a:pt x="2081758" y="2805833"/>
                      </a:cubicBezTo>
                      <a:cubicBezTo>
                        <a:pt x="1868408" y="2795798"/>
                        <a:pt x="1719902" y="2832888"/>
                        <a:pt x="1414528" y="2805833"/>
                      </a:cubicBezTo>
                      <a:cubicBezTo>
                        <a:pt x="1109154" y="2778779"/>
                        <a:pt x="1001275" y="2808921"/>
                        <a:pt x="827365" y="2805833"/>
                      </a:cubicBezTo>
                      <a:cubicBezTo>
                        <a:pt x="653455" y="2802745"/>
                        <a:pt x="347116" y="2841628"/>
                        <a:pt x="0" y="2805833"/>
                      </a:cubicBezTo>
                      <a:cubicBezTo>
                        <a:pt x="-18799" y="2519514"/>
                        <a:pt x="11245" y="2493957"/>
                        <a:pt x="0" y="2188550"/>
                      </a:cubicBezTo>
                      <a:cubicBezTo>
                        <a:pt x="-11245" y="1883143"/>
                        <a:pt x="-26295" y="1780102"/>
                        <a:pt x="0" y="1627383"/>
                      </a:cubicBezTo>
                      <a:cubicBezTo>
                        <a:pt x="26295" y="1474664"/>
                        <a:pt x="25597" y="1321572"/>
                        <a:pt x="0" y="1038158"/>
                      </a:cubicBezTo>
                      <a:cubicBezTo>
                        <a:pt x="-25597" y="754745"/>
                        <a:pt x="-15428" y="436503"/>
                        <a:pt x="0" y="0"/>
                      </a:cubicBezTo>
                      <a:close/>
                    </a:path>
                    <a:path w="4003380" h="2805833" stroke="0" extrusionOk="0">
                      <a:moveTo>
                        <a:pt x="0" y="0"/>
                      </a:moveTo>
                      <a:cubicBezTo>
                        <a:pt x="263401" y="3380"/>
                        <a:pt x="338967" y="-14878"/>
                        <a:pt x="667230" y="0"/>
                      </a:cubicBezTo>
                      <a:cubicBezTo>
                        <a:pt x="995493" y="14878"/>
                        <a:pt x="1082356" y="-25816"/>
                        <a:pt x="1414528" y="0"/>
                      </a:cubicBezTo>
                      <a:cubicBezTo>
                        <a:pt x="1746700" y="25816"/>
                        <a:pt x="1830844" y="4786"/>
                        <a:pt x="1961656" y="0"/>
                      </a:cubicBezTo>
                      <a:cubicBezTo>
                        <a:pt x="2092468" y="-4786"/>
                        <a:pt x="2480835" y="-1043"/>
                        <a:pt x="2708954" y="0"/>
                      </a:cubicBezTo>
                      <a:cubicBezTo>
                        <a:pt x="2937073" y="1043"/>
                        <a:pt x="3519643" y="19815"/>
                        <a:pt x="4003380" y="0"/>
                      </a:cubicBezTo>
                      <a:cubicBezTo>
                        <a:pt x="4001926" y="112487"/>
                        <a:pt x="3992013" y="357018"/>
                        <a:pt x="4003380" y="561167"/>
                      </a:cubicBezTo>
                      <a:cubicBezTo>
                        <a:pt x="4014747" y="765316"/>
                        <a:pt x="3988019" y="886973"/>
                        <a:pt x="4003380" y="1038158"/>
                      </a:cubicBezTo>
                      <a:cubicBezTo>
                        <a:pt x="4018741" y="1189343"/>
                        <a:pt x="3989104" y="1366922"/>
                        <a:pt x="4003380" y="1543208"/>
                      </a:cubicBezTo>
                      <a:cubicBezTo>
                        <a:pt x="4017657" y="1719494"/>
                        <a:pt x="4018585" y="1991228"/>
                        <a:pt x="4003380" y="2132433"/>
                      </a:cubicBezTo>
                      <a:cubicBezTo>
                        <a:pt x="3988175" y="2273638"/>
                        <a:pt x="3999131" y="2530510"/>
                        <a:pt x="4003380" y="2805833"/>
                      </a:cubicBezTo>
                      <a:cubicBezTo>
                        <a:pt x="3769460" y="2810665"/>
                        <a:pt x="3591943" y="2786311"/>
                        <a:pt x="3456251" y="2805833"/>
                      </a:cubicBezTo>
                      <a:cubicBezTo>
                        <a:pt x="3320559" y="2825355"/>
                        <a:pt x="2898119" y="2833333"/>
                        <a:pt x="2748988" y="2805833"/>
                      </a:cubicBezTo>
                      <a:cubicBezTo>
                        <a:pt x="2599857" y="2778333"/>
                        <a:pt x="2281401" y="2836180"/>
                        <a:pt x="2081758" y="2805833"/>
                      </a:cubicBezTo>
                      <a:cubicBezTo>
                        <a:pt x="1882115" y="2775487"/>
                        <a:pt x="1686819" y="2805513"/>
                        <a:pt x="1334460" y="2805833"/>
                      </a:cubicBezTo>
                      <a:cubicBezTo>
                        <a:pt x="982101" y="2806153"/>
                        <a:pt x="935240" y="2820096"/>
                        <a:pt x="667230" y="2805833"/>
                      </a:cubicBezTo>
                      <a:cubicBezTo>
                        <a:pt x="399220" y="2791571"/>
                        <a:pt x="167770" y="2837607"/>
                        <a:pt x="0" y="2805833"/>
                      </a:cubicBezTo>
                      <a:cubicBezTo>
                        <a:pt x="-19296" y="2591336"/>
                        <a:pt x="-24920" y="2327578"/>
                        <a:pt x="0" y="2188550"/>
                      </a:cubicBezTo>
                      <a:cubicBezTo>
                        <a:pt x="24920" y="2049522"/>
                        <a:pt x="8565" y="1783030"/>
                        <a:pt x="0" y="1627383"/>
                      </a:cubicBezTo>
                      <a:cubicBezTo>
                        <a:pt x="-8565" y="1471736"/>
                        <a:pt x="21939" y="1321774"/>
                        <a:pt x="0" y="1094275"/>
                      </a:cubicBezTo>
                      <a:cubicBezTo>
                        <a:pt x="-21939" y="866776"/>
                        <a:pt x="-22907" y="797747"/>
                        <a:pt x="0" y="617283"/>
                      </a:cubicBezTo>
                      <a:cubicBezTo>
                        <a:pt x="22907" y="436819"/>
                        <a:pt x="6457" y="208217"/>
                        <a:pt x="0" y="0"/>
                      </a:cubicBezTo>
                      <a:close/>
                    </a:path>
                  </a:pathLst>
                </a:custGeom>
                <a:ln w="19050">
                  <a:extLst>
                    <a:ext uri="{C807C97D-BFC1-408E-A445-0C87EB9F89A2}">
                      <ask:lineSketchStyleProps xmlns:ask="http://schemas.microsoft.com/office/drawing/2018/sketchyshapes" sd="169303020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eqAr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𝑠𝑖𝑔𝑚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𝑠𝑖𝑔𝑚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𝑠𝑖𝑔𝑚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𝑡𝑎𝑛h</m:t>
                                </m:r>
                              </m:e>
                            </m:eqArr>
                          </m:e>
                        </m:d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400" dirty="0"/>
                </a:p>
                <a:p>
                  <a:pPr algn="ctr"/>
                  <a:endParaRPr lang="en-US" sz="900" i="1" dirty="0">
                    <a:latin typeface="Cambria Math" panose="020405030504060302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⊙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4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26" y="3946738"/>
                  <a:ext cx="4003380" cy="28058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extLst>
                    <a:ext uri="{C807C97D-BFC1-408E-A445-0C87EB9F89A2}">
                      <ask:lineSketchStyleProps xmlns:ask="http://schemas.microsoft.com/office/drawing/2018/sketchyshapes" sd="1693030205">
                        <a:custGeom>
                          <a:avLst/>
                          <a:gdLst>
                            <a:gd name="connsiteX0" fmla="*/ 0 w 4003380"/>
                            <a:gd name="connsiteY0" fmla="*/ 0 h 2805833"/>
                            <a:gd name="connsiteX1" fmla="*/ 747298 w 4003380"/>
                            <a:gd name="connsiteY1" fmla="*/ 0 h 2805833"/>
                            <a:gd name="connsiteX2" fmla="*/ 1414528 w 4003380"/>
                            <a:gd name="connsiteY2" fmla="*/ 0 h 2805833"/>
                            <a:gd name="connsiteX3" fmla="*/ 2161825 w 4003380"/>
                            <a:gd name="connsiteY3" fmla="*/ 0 h 2805833"/>
                            <a:gd name="connsiteX4" fmla="*/ 2909123 w 4003380"/>
                            <a:gd name="connsiteY4" fmla="*/ 0 h 2805833"/>
                            <a:gd name="connsiteX5" fmla="*/ 4003380 w 4003380"/>
                            <a:gd name="connsiteY5" fmla="*/ 0 h 2805833"/>
                            <a:gd name="connsiteX6" fmla="*/ 4003380 w 4003380"/>
                            <a:gd name="connsiteY6" fmla="*/ 505050 h 2805833"/>
                            <a:gd name="connsiteX7" fmla="*/ 4003380 w 4003380"/>
                            <a:gd name="connsiteY7" fmla="*/ 1066217 h 2805833"/>
                            <a:gd name="connsiteX8" fmla="*/ 4003380 w 4003380"/>
                            <a:gd name="connsiteY8" fmla="*/ 1655441 h 2805833"/>
                            <a:gd name="connsiteX9" fmla="*/ 4003380 w 4003380"/>
                            <a:gd name="connsiteY9" fmla="*/ 2216608 h 2805833"/>
                            <a:gd name="connsiteX10" fmla="*/ 4003380 w 4003380"/>
                            <a:gd name="connsiteY10" fmla="*/ 2805833 h 2805833"/>
                            <a:gd name="connsiteX11" fmla="*/ 3336150 w 4003380"/>
                            <a:gd name="connsiteY11" fmla="*/ 2805833 h 2805833"/>
                            <a:gd name="connsiteX12" fmla="*/ 2708954 w 4003380"/>
                            <a:gd name="connsiteY12" fmla="*/ 2805833 h 2805833"/>
                            <a:gd name="connsiteX13" fmla="*/ 2081758 w 4003380"/>
                            <a:gd name="connsiteY13" fmla="*/ 2805833 h 2805833"/>
                            <a:gd name="connsiteX14" fmla="*/ 1414528 w 4003380"/>
                            <a:gd name="connsiteY14" fmla="*/ 2805833 h 2805833"/>
                            <a:gd name="connsiteX15" fmla="*/ 827365 w 4003380"/>
                            <a:gd name="connsiteY15" fmla="*/ 2805833 h 2805833"/>
                            <a:gd name="connsiteX16" fmla="*/ 0 w 4003380"/>
                            <a:gd name="connsiteY16" fmla="*/ 2805833 h 2805833"/>
                            <a:gd name="connsiteX17" fmla="*/ 0 w 4003380"/>
                            <a:gd name="connsiteY17" fmla="*/ 2188550 h 2805833"/>
                            <a:gd name="connsiteX18" fmla="*/ 0 w 4003380"/>
                            <a:gd name="connsiteY18" fmla="*/ 1627383 h 2805833"/>
                            <a:gd name="connsiteX19" fmla="*/ 0 w 4003380"/>
                            <a:gd name="connsiteY19" fmla="*/ 1038158 h 2805833"/>
                            <a:gd name="connsiteX20" fmla="*/ 0 w 4003380"/>
                            <a:gd name="connsiteY20" fmla="*/ 0 h 28058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4003380" h="2805833" fill="none" extrusionOk="0">
                              <a:moveTo>
                                <a:pt x="0" y="0"/>
                              </a:moveTo>
                              <a:cubicBezTo>
                                <a:pt x="218841" y="18804"/>
                                <a:pt x="528103" y="9150"/>
                                <a:pt x="747298" y="0"/>
                              </a:cubicBezTo>
                              <a:cubicBezTo>
                                <a:pt x="966493" y="-9150"/>
                                <a:pt x="1083015" y="-10753"/>
                                <a:pt x="1414528" y="0"/>
                              </a:cubicBezTo>
                              <a:cubicBezTo>
                                <a:pt x="1746041" y="10753"/>
                                <a:pt x="1791578" y="1499"/>
                                <a:pt x="2161825" y="0"/>
                              </a:cubicBezTo>
                              <a:cubicBezTo>
                                <a:pt x="2532072" y="-1499"/>
                                <a:pt x="2585202" y="-16477"/>
                                <a:pt x="2909123" y="0"/>
                              </a:cubicBezTo>
                              <a:cubicBezTo>
                                <a:pt x="3233044" y="16477"/>
                                <a:pt x="3781538" y="1753"/>
                                <a:pt x="4003380" y="0"/>
                              </a:cubicBezTo>
                              <a:cubicBezTo>
                                <a:pt x="3980390" y="203195"/>
                                <a:pt x="4015388" y="318254"/>
                                <a:pt x="4003380" y="505050"/>
                              </a:cubicBezTo>
                              <a:cubicBezTo>
                                <a:pt x="3991373" y="691846"/>
                                <a:pt x="3983657" y="895887"/>
                                <a:pt x="4003380" y="1066217"/>
                              </a:cubicBezTo>
                              <a:cubicBezTo>
                                <a:pt x="4023103" y="1236547"/>
                                <a:pt x="4002992" y="1462332"/>
                                <a:pt x="4003380" y="1655441"/>
                              </a:cubicBezTo>
                              <a:cubicBezTo>
                                <a:pt x="4003768" y="1848550"/>
                                <a:pt x="4021368" y="2069317"/>
                                <a:pt x="4003380" y="2216608"/>
                              </a:cubicBezTo>
                              <a:cubicBezTo>
                                <a:pt x="3985392" y="2363899"/>
                                <a:pt x="4015318" y="2549632"/>
                                <a:pt x="4003380" y="2805833"/>
                              </a:cubicBezTo>
                              <a:cubicBezTo>
                                <a:pt x="3783491" y="2814491"/>
                                <a:pt x="3634281" y="2777414"/>
                                <a:pt x="3336150" y="2805833"/>
                              </a:cubicBezTo>
                              <a:cubicBezTo>
                                <a:pt x="3038019" y="2834253"/>
                                <a:pt x="2992597" y="2818715"/>
                                <a:pt x="2708954" y="2805833"/>
                              </a:cubicBezTo>
                              <a:cubicBezTo>
                                <a:pt x="2425311" y="2792951"/>
                                <a:pt x="2295108" y="2815868"/>
                                <a:pt x="2081758" y="2805833"/>
                              </a:cubicBezTo>
                              <a:cubicBezTo>
                                <a:pt x="1868408" y="2795798"/>
                                <a:pt x="1719902" y="2832888"/>
                                <a:pt x="1414528" y="2805833"/>
                              </a:cubicBezTo>
                              <a:cubicBezTo>
                                <a:pt x="1109154" y="2778779"/>
                                <a:pt x="1001275" y="2808921"/>
                                <a:pt x="827365" y="2805833"/>
                              </a:cubicBezTo>
                              <a:cubicBezTo>
                                <a:pt x="653455" y="2802745"/>
                                <a:pt x="347116" y="2841628"/>
                                <a:pt x="0" y="2805833"/>
                              </a:cubicBezTo>
                              <a:cubicBezTo>
                                <a:pt x="-18799" y="2519514"/>
                                <a:pt x="11245" y="2493957"/>
                                <a:pt x="0" y="2188550"/>
                              </a:cubicBezTo>
                              <a:cubicBezTo>
                                <a:pt x="-11245" y="1883143"/>
                                <a:pt x="-26295" y="1780102"/>
                                <a:pt x="0" y="1627383"/>
                              </a:cubicBezTo>
                              <a:cubicBezTo>
                                <a:pt x="26295" y="1474664"/>
                                <a:pt x="25597" y="1321572"/>
                                <a:pt x="0" y="1038158"/>
                              </a:cubicBezTo>
                              <a:cubicBezTo>
                                <a:pt x="-25597" y="754745"/>
                                <a:pt x="-15428" y="436503"/>
                                <a:pt x="0" y="0"/>
                              </a:cubicBezTo>
                              <a:close/>
                            </a:path>
                            <a:path w="4003380" h="2805833" stroke="0" extrusionOk="0">
                              <a:moveTo>
                                <a:pt x="0" y="0"/>
                              </a:moveTo>
                              <a:cubicBezTo>
                                <a:pt x="263401" y="3380"/>
                                <a:pt x="338967" y="-14878"/>
                                <a:pt x="667230" y="0"/>
                              </a:cubicBezTo>
                              <a:cubicBezTo>
                                <a:pt x="995493" y="14878"/>
                                <a:pt x="1082356" y="-25816"/>
                                <a:pt x="1414528" y="0"/>
                              </a:cubicBezTo>
                              <a:cubicBezTo>
                                <a:pt x="1746700" y="25816"/>
                                <a:pt x="1830844" y="4786"/>
                                <a:pt x="1961656" y="0"/>
                              </a:cubicBezTo>
                              <a:cubicBezTo>
                                <a:pt x="2092468" y="-4786"/>
                                <a:pt x="2480835" y="-1043"/>
                                <a:pt x="2708954" y="0"/>
                              </a:cubicBezTo>
                              <a:cubicBezTo>
                                <a:pt x="2937073" y="1043"/>
                                <a:pt x="3519643" y="19815"/>
                                <a:pt x="4003380" y="0"/>
                              </a:cubicBezTo>
                              <a:cubicBezTo>
                                <a:pt x="4001926" y="112487"/>
                                <a:pt x="3992013" y="357018"/>
                                <a:pt x="4003380" y="561167"/>
                              </a:cubicBezTo>
                              <a:cubicBezTo>
                                <a:pt x="4014747" y="765316"/>
                                <a:pt x="3988019" y="886973"/>
                                <a:pt x="4003380" y="1038158"/>
                              </a:cubicBezTo>
                              <a:cubicBezTo>
                                <a:pt x="4018741" y="1189343"/>
                                <a:pt x="3989104" y="1366922"/>
                                <a:pt x="4003380" y="1543208"/>
                              </a:cubicBezTo>
                              <a:cubicBezTo>
                                <a:pt x="4017657" y="1719494"/>
                                <a:pt x="4018585" y="1991228"/>
                                <a:pt x="4003380" y="2132433"/>
                              </a:cubicBezTo>
                              <a:cubicBezTo>
                                <a:pt x="3988175" y="2273638"/>
                                <a:pt x="3999131" y="2530510"/>
                                <a:pt x="4003380" y="2805833"/>
                              </a:cubicBezTo>
                              <a:cubicBezTo>
                                <a:pt x="3769460" y="2810665"/>
                                <a:pt x="3591943" y="2786311"/>
                                <a:pt x="3456251" y="2805833"/>
                              </a:cubicBezTo>
                              <a:cubicBezTo>
                                <a:pt x="3320559" y="2825355"/>
                                <a:pt x="2898119" y="2833333"/>
                                <a:pt x="2748988" y="2805833"/>
                              </a:cubicBezTo>
                              <a:cubicBezTo>
                                <a:pt x="2599857" y="2778333"/>
                                <a:pt x="2281401" y="2836180"/>
                                <a:pt x="2081758" y="2805833"/>
                              </a:cubicBezTo>
                              <a:cubicBezTo>
                                <a:pt x="1882115" y="2775487"/>
                                <a:pt x="1686819" y="2805513"/>
                                <a:pt x="1334460" y="2805833"/>
                              </a:cubicBezTo>
                              <a:cubicBezTo>
                                <a:pt x="982101" y="2806153"/>
                                <a:pt x="935240" y="2820096"/>
                                <a:pt x="667230" y="2805833"/>
                              </a:cubicBezTo>
                              <a:cubicBezTo>
                                <a:pt x="399220" y="2791571"/>
                                <a:pt x="167770" y="2837607"/>
                                <a:pt x="0" y="2805833"/>
                              </a:cubicBezTo>
                              <a:cubicBezTo>
                                <a:pt x="-19296" y="2591336"/>
                                <a:pt x="-24920" y="2327578"/>
                                <a:pt x="0" y="2188550"/>
                              </a:cubicBezTo>
                              <a:cubicBezTo>
                                <a:pt x="24920" y="2049522"/>
                                <a:pt x="8565" y="1783030"/>
                                <a:pt x="0" y="1627383"/>
                              </a:cubicBezTo>
                              <a:cubicBezTo>
                                <a:pt x="-8565" y="1471736"/>
                                <a:pt x="21939" y="1321774"/>
                                <a:pt x="0" y="1094275"/>
                              </a:cubicBezTo>
                              <a:cubicBezTo>
                                <a:pt x="-21939" y="866776"/>
                                <a:pt x="-22907" y="797747"/>
                                <a:pt x="0" y="617283"/>
                              </a:cubicBezTo>
                              <a:cubicBezTo>
                                <a:pt x="22907" y="436819"/>
                                <a:pt x="6457" y="208217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504205" y="6952073"/>
                  <a:ext cx="1665841" cy="31367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[ 4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×2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]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4205" y="6952073"/>
                  <a:ext cx="1665841" cy="313676"/>
                </a:xfrm>
                <a:prstGeom prst="rect">
                  <a:avLst/>
                </a:prstGeom>
                <a:blipFill>
                  <a:blip r:embed="rId6"/>
                  <a:stretch>
                    <a:fillRect l="-2198" r="-4396" b="-365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04339D0-AC84-43F1-B168-A2C884DA88B7}"/>
              </a:ext>
            </a:extLst>
          </p:cNvPr>
          <p:cNvSpPr/>
          <p:nvPr/>
        </p:nvSpPr>
        <p:spPr>
          <a:xfrm>
            <a:off x="1631361" y="5990488"/>
            <a:ext cx="62850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0000FF"/>
                </a:solidFill>
              </a:rPr>
              <a:t>Hochreiter</a:t>
            </a:r>
            <a:r>
              <a:rPr lang="en-US" sz="1050" dirty="0">
                <a:solidFill>
                  <a:srgbClr val="0000FF"/>
                </a:solidFill>
              </a:rPr>
              <a:t> and </a:t>
            </a:r>
            <a:r>
              <a:rPr lang="en-US" sz="1050" dirty="0" err="1">
                <a:solidFill>
                  <a:srgbClr val="0000FF"/>
                </a:solidFill>
              </a:rPr>
              <a:t>Schmidhuber</a:t>
            </a:r>
            <a:r>
              <a:rPr lang="en-US" sz="1050" dirty="0">
                <a:solidFill>
                  <a:srgbClr val="0000FF"/>
                </a:solidFill>
              </a:rPr>
              <a:t>, “Long Short-Term Memory”, Neural Computation, 1997</a:t>
            </a:r>
          </a:p>
        </p:txBody>
      </p:sp>
    </p:spTree>
    <p:extLst>
      <p:ext uri="{BB962C8B-B14F-4D97-AF65-F5344CB8AC3E}">
        <p14:creationId xmlns:p14="http://schemas.microsoft.com/office/powerpoint/2010/main" val="280984815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1C8E3-2BF6-498F-8E8B-C1667BF49B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Elman Network</a:t>
            </a:r>
          </a:p>
          <a:p>
            <a:pPr>
              <a:spcBef>
                <a:spcPts val="1200"/>
              </a:spcBef>
            </a:pPr>
            <a:r>
              <a:rPr lang="en-US" dirty="0"/>
              <a:t>Jordan Network</a:t>
            </a:r>
          </a:p>
          <a:p>
            <a:pPr>
              <a:spcBef>
                <a:spcPts val="1200"/>
              </a:spcBef>
            </a:pPr>
            <a:r>
              <a:rPr lang="en-US" dirty="0"/>
              <a:t>Hopfield Network</a:t>
            </a:r>
          </a:p>
          <a:p>
            <a:pPr>
              <a:spcBef>
                <a:spcPts val="1200"/>
              </a:spcBef>
            </a:pPr>
            <a:r>
              <a:rPr lang="en-US" dirty="0"/>
              <a:t>Bi-directional Network</a:t>
            </a:r>
          </a:p>
          <a:p>
            <a:pPr>
              <a:spcBef>
                <a:spcPts val="1200"/>
              </a:spcBef>
            </a:pPr>
            <a:r>
              <a:rPr lang="en-US" dirty="0"/>
              <a:t>Long Shirt-term Memory</a:t>
            </a:r>
          </a:p>
          <a:p>
            <a:pPr>
              <a:spcBef>
                <a:spcPts val="1200"/>
              </a:spcBef>
            </a:pPr>
            <a:r>
              <a:rPr lang="en-US" dirty="0"/>
              <a:t>Gated Recurrent Unit</a:t>
            </a:r>
          </a:p>
          <a:p>
            <a:pPr>
              <a:spcBef>
                <a:spcPts val="1200"/>
              </a:spcBef>
            </a:pPr>
            <a:r>
              <a:rPr lang="en-US" dirty="0"/>
              <a:t>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348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050" name="Picture 2" descr="http://colah.github.io/posts/2015-08-Understanding-LSTMs/img/LSTM3-SimpleRNN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5001" y="1284816"/>
            <a:ext cx="5129727" cy="191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LSTM neural network.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7428" y="4030271"/>
            <a:ext cx="5170513" cy="194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22184" y="1440739"/>
            <a:ext cx="947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RNN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25764" y="3488608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LSTM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600200" y="3427647"/>
            <a:ext cx="8961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D8DF5A-4F3A-4B13-A9FD-79D1D89C37D9}"/>
                  </a:ext>
                </a:extLst>
              </p:cNvPr>
              <p:cNvSpPr txBox="1"/>
              <p:nvPr/>
            </p:nvSpPr>
            <p:spPr>
              <a:xfrm>
                <a:off x="1822183" y="4030271"/>
                <a:ext cx="3019600" cy="2193598"/>
              </a:xfrm>
              <a:custGeom>
                <a:avLst/>
                <a:gdLst>
                  <a:gd name="connsiteX0" fmla="*/ 0 w 3019600"/>
                  <a:gd name="connsiteY0" fmla="*/ 0 h 2193598"/>
                  <a:gd name="connsiteX1" fmla="*/ 573724 w 3019600"/>
                  <a:gd name="connsiteY1" fmla="*/ 0 h 2193598"/>
                  <a:gd name="connsiteX2" fmla="*/ 1147448 w 3019600"/>
                  <a:gd name="connsiteY2" fmla="*/ 0 h 2193598"/>
                  <a:gd name="connsiteX3" fmla="*/ 1690976 w 3019600"/>
                  <a:gd name="connsiteY3" fmla="*/ 0 h 2193598"/>
                  <a:gd name="connsiteX4" fmla="*/ 2355288 w 3019600"/>
                  <a:gd name="connsiteY4" fmla="*/ 0 h 2193598"/>
                  <a:gd name="connsiteX5" fmla="*/ 3019600 w 3019600"/>
                  <a:gd name="connsiteY5" fmla="*/ 0 h 2193598"/>
                  <a:gd name="connsiteX6" fmla="*/ 3019600 w 3019600"/>
                  <a:gd name="connsiteY6" fmla="*/ 592271 h 2193598"/>
                  <a:gd name="connsiteX7" fmla="*/ 3019600 w 3019600"/>
                  <a:gd name="connsiteY7" fmla="*/ 1140671 h 2193598"/>
                  <a:gd name="connsiteX8" fmla="*/ 3019600 w 3019600"/>
                  <a:gd name="connsiteY8" fmla="*/ 1645199 h 2193598"/>
                  <a:gd name="connsiteX9" fmla="*/ 3019600 w 3019600"/>
                  <a:gd name="connsiteY9" fmla="*/ 2193598 h 2193598"/>
                  <a:gd name="connsiteX10" fmla="*/ 2415680 w 3019600"/>
                  <a:gd name="connsiteY10" fmla="*/ 2193598 h 2193598"/>
                  <a:gd name="connsiteX11" fmla="*/ 1902348 w 3019600"/>
                  <a:gd name="connsiteY11" fmla="*/ 2193598 h 2193598"/>
                  <a:gd name="connsiteX12" fmla="*/ 1268232 w 3019600"/>
                  <a:gd name="connsiteY12" fmla="*/ 2193598 h 2193598"/>
                  <a:gd name="connsiteX13" fmla="*/ 603920 w 3019600"/>
                  <a:gd name="connsiteY13" fmla="*/ 2193598 h 2193598"/>
                  <a:gd name="connsiteX14" fmla="*/ 0 w 3019600"/>
                  <a:gd name="connsiteY14" fmla="*/ 2193598 h 2193598"/>
                  <a:gd name="connsiteX15" fmla="*/ 0 w 3019600"/>
                  <a:gd name="connsiteY15" fmla="*/ 1667134 h 2193598"/>
                  <a:gd name="connsiteX16" fmla="*/ 0 w 3019600"/>
                  <a:gd name="connsiteY16" fmla="*/ 1140671 h 2193598"/>
                  <a:gd name="connsiteX17" fmla="*/ 0 w 3019600"/>
                  <a:gd name="connsiteY17" fmla="*/ 636143 h 2193598"/>
                  <a:gd name="connsiteX18" fmla="*/ 0 w 3019600"/>
                  <a:gd name="connsiteY18" fmla="*/ 0 h 2193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19600" h="2193598" fill="none" extrusionOk="0">
                    <a:moveTo>
                      <a:pt x="0" y="0"/>
                    </a:moveTo>
                    <a:cubicBezTo>
                      <a:pt x="257099" y="-1907"/>
                      <a:pt x="323196" y="20457"/>
                      <a:pt x="573724" y="0"/>
                    </a:cubicBezTo>
                    <a:cubicBezTo>
                      <a:pt x="824252" y="-20457"/>
                      <a:pt x="914250" y="5785"/>
                      <a:pt x="1147448" y="0"/>
                    </a:cubicBezTo>
                    <a:cubicBezTo>
                      <a:pt x="1380646" y="-5785"/>
                      <a:pt x="1499942" y="-10943"/>
                      <a:pt x="1690976" y="0"/>
                    </a:cubicBezTo>
                    <a:cubicBezTo>
                      <a:pt x="1882010" y="10943"/>
                      <a:pt x="2088537" y="-14188"/>
                      <a:pt x="2355288" y="0"/>
                    </a:cubicBezTo>
                    <a:cubicBezTo>
                      <a:pt x="2622039" y="14188"/>
                      <a:pt x="2789992" y="10869"/>
                      <a:pt x="3019600" y="0"/>
                    </a:cubicBezTo>
                    <a:cubicBezTo>
                      <a:pt x="3029345" y="235724"/>
                      <a:pt x="3015764" y="316106"/>
                      <a:pt x="3019600" y="592271"/>
                    </a:cubicBezTo>
                    <a:cubicBezTo>
                      <a:pt x="3023436" y="868436"/>
                      <a:pt x="3039563" y="923538"/>
                      <a:pt x="3019600" y="1140671"/>
                    </a:cubicBezTo>
                    <a:cubicBezTo>
                      <a:pt x="2999637" y="1357804"/>
                      <a:pt x="3021622" y="1535557"/>
                      <a:pt x="3019600" y="1645199"/>
                    </a:cubicBezTo>
                    <a:cubicBezTo>
                      <a:pt x="3017578" y="1754841"/>
                      <a:pt x="3044485" y="1938197"/>
                      <a:pt x="3019600" y="2193598"/>
                    </a:cubicBezTo>
                    <a:cubicBezTo>
                      <a:pt x="2818797" y="2195550"/>
                      <a:pt x="2667686" y="2180120"/>
                      <a:pt x="2415680" y="2193598"/>
                    </a:cubicBezTo>
                    <a:cubicBezTo>
                      <a:pt x="2163674" y="2207076"/>
                      <a:pt x="2009797" y="2204351"/>
                      <a:pt x="1902348" y="2193598"/>
                    </a:cubicBezTo>
                    <a:cubicBezTo>
                      <a:pt x="1794899" y="2182845"/>
                      <a:pt x="1509816" y="2193581"/>
                      <a:pt x="1268232" y="2193598"/>
                    </a:cubicBezTo>
                    <a:cubicBezTo>
                      <a:pt x="1026648" y="2193615"/>
                      <a:pt x="771276" y="2202950"/>
                      <a:pt x="603920" y="2193598"/>
                    </a:cubicBezTo>
                    <a:cubicBezTo>
                      <a:pt x="436564" y="2184246"/>
                      <a:pt x="224266" y="2200374"/>
                      <a:pt x="0" y="2193598"/>
                    </a:cubicBezTo>
                    <a:cubicBezTo>
                      <a:pt x="-983" y="2079534"/>
                      <a:pt x="20236" y="1890492"/>
                      <a:pt x="0" y="1667134"/>
                    </a:cubicBezTo>
                    <a:cubicBezTo>
                      <a:pt x="-20236" y="1443776"/>
                      <a:pt x="-2408" y="1287814"/>
                      <a:pt x="0" y="1140671"/>
                    </a:cubicBezTo>
                    <a:cubicBezTo>
                      <a:pt x="2408" y="993528"/>
                      <a:pt x="-1861" y="857307"/>
                      <a:pt x="0" y="636143"/>
                    </a:cubicBezTo>
                    <a:cubicBezTo>
                      <a:pt x="1861" y="414979"/>
                      <a:pt x="-23302" y="194622"/>
                      <a:pt x="0" y="0"/>
                    </a:cubicBezTo>
                    <a:close/>
                  </a:path>
                  <a:path w="3019600" h="2193598" stroke="0" extrusionOk="0">
                    <a:moveTo>
                      <a:pt x="0" y="0"/>
                    </a:moveTo>
                    <a:cubicBezTo>
                      <a:pt x="245227" y="-15495"/>
                      <a:pt x="392171" y="-9950"/>
                      <a:pt x="603920" y="0"/>
                    </a:cubicBezTo>
                    <a:cubicBezTo>
                      <a:pt x="815669" y="9950"/>
                      <a:pt x="1122463" y="-13451"/>
                      <a:pt x="1268232" y="0"/>
                    </a:cubicBezTo>
                    <a:cubicBezTo>
                      <a:pt x="1414001" y="13451"/>
                      <a:pt x="1671420" y="10134"/>
                      <a:pt x="1781564" y="0"/>
                    </a:cubicBezTo>
                    <a:cubicBezTo>
                      <a:pt x="1891708" y="-10134"/>
                      <a:pt x="2209761" y="23319"/>
                      <a:pt x="2445876" y="0"/>
                    </a:cubicBezTo>
                    <a:cubicBezTo>
                      <a:pt x="2681991" y="-23319"/>
                      <a:pt x="2784710" y="-12436"/>
                      <a:pt x="3019600" y="0"/>
                    </a:cubicBezTo>
                    <a:cubicBezTo>
                      <a:pt x="2994965" y="133606"/>
                      <a:pt x="2992374" y="274722"/>
                      <a:pt x="3019600" y="548400"/>
                    </a:cubicBezTo>
                    <a:cubicBezTo>
                      <a:pt x="3046826" y="822078"/>
                      <a:pt x="3042742" y="863718"/>
                      <a:pt x="3019600" y="1030991"/>
                    </a:cubicBezTo>
                    <a:cubicBezTo>
                      <a:pt x="2996458" y="1198264"/>
                      <a:pt x="3003364" y="1403731"/>
                      <a:pt x="3019600" y="1535519"/>
                    </a:cubicBezTo>
                    <a:cubicBezTo>
                      <a:pt x="3035836" y="1667307"/>
                      <a:pt x="2999926" y="1933307"/>
                      <a:pt x="3019600" y="2193598"/>
                    </a:cubicBezTo>
                    <a:cubicBezTo>
                      <a:pt x="2826241" y="2179475"/>
                      <a:pt x="2673883" y="2179372"/>
                      <a:pt x="2445876" y="2193598"/>
                    </a:cubicBezTo>
                    <a:cubicBezTo>
                      <a:pt x="2217869" y="2207824"/>
                      <a:pt x="2001438" y="2174752"/>
                      <a:pt x="1811760" y="2193598"/>
                    </a:cubicBezTo>
                    <a:cubicBezTo>
                      <a:pt x="1622082" y="2212444"/>
                      <a:pt x="1403666" y="2187041"/>
                      <a:pt x="1177644" y="2193598"/>
                    </a:cubicBezTo>
                    <a:cubicBezTo>
                      <a:pt x="951622" y="2200155"/>
                      <a:pt x="821640" y="2202610"/>
                      <a:pt x="573724" y="2193598"/>
                    </a:cubicBezTo>
                    <a:cubicBezTo>
                      <a:pt x="325808" y="2184586"/>
                      <a:pt x="206356" y="2178388"/>
                      <a:pt x="0" y="2193598"/>
                    </a:cubicBezTo>
                    <a:cubicBezTo>
                      <a:pt x="-23826" y="1995898"/>
                      <a:pt x="587" y="1812627"/>
                      <a:pt x="0" y="1645199"/>
                    </a:cubicBezTo>
                    <a:cubicBezTo>
                      <a:pt x="-587" y="1477771"/>
                      <a:pt x="-6524" y="1363968"/>
                      <a:pt x="0" y="1140671"/>
                    </a:cubicBezTo>
                    <a:cubicBezTo>
                      <a:pt x="6524" y="917374"/>
                      <a:pt x="-20799" y="830085"/>
                      <a:pt x="0" y="658079"/>
                    </a:cubicBezTo>
                    <a:cubicBezTo>
                      <a:pt x="20799" y="486073"/>
                      <a:pt x="-3630" y="317847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D8DF5A-4F3A-4B13-A9FD-79D1D89C3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183" y="4030271"/>
                <a:ext cx="3019600" cy="2193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custGeom>
                        <a:avLst/>
                        <a:gdLst>
                          <a:gd name="connsiteX0" fmla="*/ 0 w 3019600"/>
                          <a:gd name="connsiteY0" fmla="*/ 0 h 2193598"/>
                          <a:gd name="connsiteX1" fmla="*/ 573724 w 3019600"/>
                          <a:gd name="connsiteY1" fmla="*/ 0 h 2193598"/>
                          <a:gd name="connsiteX2" fmla="*/ 1147448 w 3019600"/>
                          <a:gd name="connsiteY2" fmla="*/ 0 h 2193598"/>
                          <a:gd name="connsiteX3" fmla="*/ 1690976 w 3019600"/>
                          <a:gd name="connsiteY3" fmla="*/ 0 h 2193598"/>
                          <a:gd name="connsiteX4" fmla="*/ 2355288 w 3019600"/>
                          <a:gd name="connsiteY4" fmla="*/ 0 h 2193598"/>
                          <a:gd name="connsiteX5" fmla="*/ 3019600 w 3019600"/>
                          <a:gd name="connsiteY5" fmla="*/ 0 h 2193598"/>
                          <a:gd name="connsiteX6" fmla="*/ 3019600 w 3019600"/>
                          <a:gd name="connsiteY6" fmla="*/ 592271 h 2193598"/>
                          <a:gd name="connsiteX7" fmla="*/ 3019600 w 3019600"/>
                          <a:gd name="connsiteY7" fmla="*/ 1140671 h 2193598"/>
                          <a:gd name="connsiteX8" fmla="*/ 3019600 w 3019600"/>
                          <a:gd name="connsiteY8" fmla="*/ 1645199 h 2193598"/>
                          <a:gd name="connsiteX9" fmla="*/ 3019600 w 3019600"/>
                          <a:gd name="connsiteY9" fmla="*/ 2193598 h 2193598"/>
                          <a:gd name="connsiteX10" fmla="*/ 2415680 w 3019600"/>
                          <a:gd name="connsiteY10" fmla="*/ 2193598 h 2193598"/>
                          <a:gd name="connsiteX11" fmla="*/ 1902348 w 3019600"/>
                          <a:gd name="connsiteY11" fmla="*/ 2193598 h 2193598"/>
                          <a:gd name="connsiteX12" fmla="*/ 1268232 w 3019600"/>
                          <a:gd name="connsiteY12" fmla="*/ 2193598 h 2193598"/>
                          <a:gd name="connsiteX13" fmla="*/ 603920 w 3019600"/>
                          <a:gd name="connsiteY13" fmla="*/ 2193598 h 2193598"/>
                          <a:gd name="connsiteX14" fmla="*/ 0 w 3019600"/>
                          <a:gd name="connsiteY14" fmla="*/ 2193598 h 2193598"/>
                          <a:gd name="connsiteX15" fmla="*/ 0 w 3019600"/>
                          <a:gd name="connsiteY15" fmla="*/ 1667134 h 2193598"/>
                          <a:gd name="connsiteX16" fmla="*/ 0 w 3019600"/>
                          <a:gd name="connsiteY16" fmla="*/ 1140671 h 2193598"/>
                          <a:gd name="connsiteX17" fmla="*/ 0 w 3019600"/>
                          <a:gd name="connsiteY17" fmla="*/ 636143 h 2193598"/>
                          <a:gd name="connsiteX18" fmla="*/ 0 w 3019600"/>
                          <a:gd name="connsiteY18" fmla="*/ 0 h 21935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019600" h="2193598" fill="none" extrusionOk="0">
                            <a:moveTo>
                              <a:pt x="0" y="0"/>
                            </a:moveTo>
                            <a:cubicBezTo>
                              <a:pt x="257099" y="-1907"/>
                              <a:pt x="323196" y="20457"/>
                              <a:pt x="573724" y="0"/>
                            </a:cubicBezTo>
                            <a:cubicBezTo>
                              <a:pt x="824252" y="-20457"/>
                              <a:pt x="914250" y="5785"/>
                              <a:pt x="1147448" y="0"/>
                            </a:cubicBezTo>
                            <a:cubicBezTo>
                              <a:pt x="1380646" y="-5785"/>
                              <a:pt x="1499942" y="-10943"/>
                              <a:pt x="1690976" y="0"/>
                            </a:cubicBezTo>
                            <a:cubicBezTo>
                              <a:pt x="1882010" y="10943"/>
                              <a:pt x="2088537" y="-14188"/>
                              <a:pt x="2355288" y="0"/>
                            </a:cubicBezTo>
                            <a:cubicBezTo>
                              <a:pt x="2622039" y="14188"/>
                              <a:pt x="2789992" y="10869"/>
                              <a:pt x="3019600" y="0"/>
                            </a:cubicBezTo>
                            <a:cubicBezTo>
                              <a:pt x="3029345" y="235724"/>
                              <a:pt x="3015764" y="316106"/>
                              <a:pt x="3019600" y="592271"/>
                            </a:cubicBezTo>
                            <a:cubicBezTo>
                              <a:pt x="3023436" y="868436"/>
                              <a:pt x="3039563" y="923538"/>
                              <a:pt x="3019600" y="1140671"/>
                            </a:cubicBezTo>
                            <a:cubicBezTo>
                              <a:pt x="2999637" y="1357804"/>
                              <a:pt x="3021622" y="1535557"/>
                              <a:pt x="3019600" y="1645199"/>
                            </a:cubicBezTo>
                            <a:cubicBezTo>
                              <a:pt x="3017578" y="1754841"/>
                              <a:pt x="3044485" y="1938197"/>
                              <a:pt x="3019600" y="2193598"/>
                            </a:cubicBezTo>
                            <a:cubicBezTo>
                              <a:pt x="2818797" y="2195550"/>
                              <a:pt x="2667686" y="2180120"/>
                              <a:pt x="2415680" y="2193598"/>
                            </a:cubicBezTo>
                            <a:cubicBezTo>
                              <a:pt x="2163674" y="2207076"/>
                              <a:pt x="2009797" y="2204351"/>
                              <a:pt x="1902348" y="2193598"/>
                            </a:cubicBezTo>
                            <a:cubicBezTo>
                              <a:pt x="1794899" y="2182845"/>
                              <a:pt x="1509816" y="2193581"/>
                              <a:pt x="1268232" y="2193598"/>
                            </a:cubicBezTo>
                            <a:cubicBezTo>
                              <a:pt x="1026648" y="2193615"/>
                              <a:pt x="771276" y="2202950"/>
                              <a:pt x="603920" y="2193598"/>
                            </a:cubicBezTo>
                            <a:cubicBezTo>
                              <a:pt x="436564" y="2184246"/>
                              <a:pt x="224266" y="2200374"/>
                              <a:pt x="0" y="2193598"/>
                            </a:cubicBezTo>
                            <a:cubicBezTo>
                              <a:pt x="-983" y="2079534"/>
                              <a:pt x="20236" y="1890492"/>
                              <a:pt x="0" y="1667134"/>
                            </a:cubicBezTo>
                            <a:cubicBezTo>
                              <a:pt x="-20236" y="1443776"/>
                              <a:pt x="-2408" y="1287814"/>
                              <a:pt x="0" y="1140671"/>
                            </a:cubicBezTo>
                            <a:cubicBezTo>
                              <a:pt x="2408" y="993528"/>
                              <a:pt x="-1861" y="857307"/>
                              <a:pt x="0" y="636143"/>
                            </a:cubicBezTo>
                            <a:cubicBezTo>
                              <a:pt x="1861" y="414979"/>
                              <a:pt x="-23302" y="194622"/>
                              <a:pt x="0" y="0"/>
                            </a:cubicBezTo>
                            <a:close/>
                          </a:path>
                          <a:path w="3019600" h="2193598" stroke="0" extrusionOk="0">
                            <a:moveTo>
                              <a:pt x="0" y="0"/>
                            </a:moveTo>
                            <a:cubicBezTo>
                              <a:pt x="245227" y="-15495"/>
                              <a:pt x="392171" y="-9950"/>
                              <a:pt x="603920" y="0"/>
                            </a:cubicBezTo>
                            <a:cubicBezTo>
                              <a:pt x="815669" y="9950"/>
                              <a:pt x="1122463" y="-13451"/>
                              <a:pt x="1268232" y="0"/>
                            </a:cubicBezTo>
                            <a:cubicBezTo>
                              <a:pt x="1414001" y="13451"/>
                              <a:pt x="1671420" y="10134"/>
                              <a:pt x="1781564" y="0"/>
                            </a:cubicBezTo>
                            <a:cubicBezTo>
                              <a:pt x="1891708" y="-10134"/>
                              <a:pt x="2209761" y="23319"/>
                              <a:pt x="2445876" y="0"/>
                            </a:cubicBezTo>
                            <a:cubicBezTo>
                              <a:pt x="2681991" y="-23319"/>
                              <a:pt x="2784710" y="-12436"/>
                              <a:pt x="3019600" y="0"/>
                            </a:cubicBezTo>
                            <a:cubicBezTo>
                              <a:pt x="2994965" y="133606"/>
                              <a:pt x="2992374" y="274722"/>
                              <a:pt x="3019600" y="548400"/>
                            </a:cubicBezTo>
                            <a:cubicBezTo>
                              <a:pt x="3046826" y="822078"/>
                              <a:pt x="3042742" y="863718"/>
                              <a:pt x="3019600" y="1030991"/>
                            </a:cubicBezTo>
                            <a:cubicBezTo>
                              <a:pt x="2996458" y="1198264"/>
                              <a:pt x="3003364" y="1403731"/>
                              <a:pt x="3019600" y="1535519"/>
                            </a:cubicBezTo>
                            <a:cubicBezTo>
                              <a:pt x="3035836" y="1667307"/>
                              <a:pt x="2999926" y="1933307"/>
                              <a:pt x="3019600" y="2193598"/>
                            </a:cubicBezTo>
                            <a:cubicBezTo>
                              <a:pt x="2826241" y="2179475"/>
                              <a:pt x="2673883" y="2179372"/>
                              <a:pt x="2445876" y="2193598"/>
                            </a:cubicBezTo>
                            <a:cubicBezTo>
                              <a:pt x="2217869" y="2207824"/>
                              <a:pt x="2001438" y="2174752"/>
                              <a:pt x="1811760" y="2193598"/>
                            </a:cubicBezTo>
                            <a:cubicBezTo>
                              <a:pt x="1622082" y="2212444"/>
                              <a:pt x="1403666" y="2187041"/>
                              <a:pt x="1177644" y="2193598"/>
                            </a:cubicBezTo>
                            <a:cubicBezTo>
                              <a:pt x="951622" y="2200155"/>
                              <a:pt x="821640" y="2202610"/>
                              <a:pt x="573724" y="2193598"/>
                            </a:cubicBezTo>
                            <a:cubicBezTo>
                              <a:pt x="325808" y="2184586"/>
                              <a:pt x="206356" y="2178388"/>
                              <a:pt x="0" y="2193598"/>
                            </a:cubicBezTo>
                            <a:cubicBezTo>
                              <a:pt x="-23826" y="1995898"/>
                              <a:pt x="587" y="1812627"/>
                              <a:pt x="0" y="1645199"/>
                            </a:cubicBezTo>
                            <a:cubicBezTo>
                              <a:pt x="-587" y="1477771"/>
                              <a:pt x="-6524" y="1363968"/>
                              <a:pt x="0" y="1140671"/>
                            </a:cubicBezTo>
                            <a:cubicBezTo>
                              <a:pt x="6524" y="917374"/>
                              <a:pt x="-20799" y="830085"/>
                              <a:pt x="0" y="658079"/>
                            </a:cubicBezTo>
                            <a:cubicBezTo>
                              <a:pt x="20799" y="486073"/>
                              <a:pt x="-3630" y="31784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5248FF-55A5-4FEB-B75E-54974EE54FD6}"/>
                  </a:ext>
                </a:extLst>
              </p:cNvPr>
              <p:cNvSpPr txBox="1"/>
              <p:nvPr/>
            </p:nvSpPr>
            <p:spPr>
              <a:xfrm>
                <a:off x="1822183" y="1974684"/>
                <a:ext cx="3019600" cy="1159527"/>
              </a:xfrm>
              <a:custGeom>
                <a:avLst/>
                <a:gdLst>
                  <a:gd name="connsiteX0" fmla="*/ 0 w 3019600"/>
                  <a:gd name="connsiteY0" fmla="*/ 0 h 1159527"/>
                  <a:gd name="connsiteX1" fmla="*/ 664312 w 3019600"/>
                  <a:gd name="connsiteY1" fmla="*/ 0 h 1159527"/>
                  <a:gd name="connsiteX2" fmla="*/ 1268232 w 3019600"/>
                  <a:gd name="connsiteY2" fmla="*/ 0 h 1159527"/>
                  <a:gd name="connsiteX3" fmla="*/ 1872152 w 3019600"/>
                  <a:gd name="connsiteY3" fmla="*/ 0 h 1159527"/>
                  <a:gd name="connsiteX4" fmla="*/ 2476072 w 3019600"/>
                  <a:gd name="connsiteY4" fmla="*/ 0 h 1159527"/>
                  <a:gd name="connsiteX5" fmla="*/ 3019600 w 3019600"/>
                  <a:gd name="connsiteY5" fmla="*/ 0 h 1159527"/>
                  <a:gd name="connsiteX6" fmla="*/ 3019600 w 3019600"/>
                  <a:gd name="connsiteY6" fmla="*/ 591359 h 1159527"/>
                  <a:gd name="connsiteX7" fmla="*/ 3019600 w 3019600"/>
                  <a:gd name="connsiteY7" fmla="*/ 1159527 h 1159527"/>
                  <a:gd name="connsiteX8" fmla="*/ 2415680 w 3019600"/>
                  <a:gd name="connsiteY8" fmla="*/ 1159527 h 1159527"/>
                  <a:gd name="connsiteX9" fmla="*/ 1872152 w 3019600"/>
                  <a:gd name="connsiteY9" fmla="*/ 1159527 h 1159527"/>
                  <a:gd name="connsiteX10" fmla="*/ 1207840 w 3019600"/>
                  <a:gd name="connsiteY10" fmla="*/ 1159527 h 1159527"/>
                  <a:gd name="connsiteX11" fmla="*/ 694508 w 3019600"/>
                  <a:gd name="connsiteY11" fmla="*/ 1159527 h 1159527"/>
                  <a:gd name="connsiteX12" fmla="*/ 0 w 3019600"/>
                  <a:gd name="connsiteY12" fmla="*/ 1159527 h 1159527"/>
                  <a:gd name="connsiteX13" fmla="*/ 0 w 3019600"/>
                  <a:gd name="connsiteY13" fmla="*/ 556573 h 1159527"/>
                  <a:gd name="connsiteX14" fmla="*/ 0 w 3019600"/>
                  <a:gd name="connsiteY14" fmla="*/ 0 h 1159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19600" h="1159527" fill="none" extrusionOk="0">
                    <a:moveTo>
                      <a:pt x="0" y="0"/>
                    </a:moveTo>
                    <a:cubicBezTo>
                      <a:pt x="191824" y="-9246"/>
                      <a:pt x="438790" y="-16540"/>
                      <a:pt x="664312" y="0"/>
                    </a:cubicBezTo>
                    <a:cubicBezTo>
                      <a:pt x="889834" y="16540"/>
                      <a:pt x="1108251" y="-21877"/>
                      <a:pt x="1268232" y="0"/>
                    </a:cubicBezTo>
                    <a:cubicBezTo>
                      <a:pt x="1428213" y="21877"/>
                      <a:pt x="1687728" y="8736"/>
                      <a:pt x="1872152" y="0"/>
                    </a:cubicBezTo>
                    <a:cubicBezTo>
                      <a:pt x="2056576" y="-8736"/>
                      <a:pt x="2197527" y="-13552"/>
                      <a:pt x="2476072" y="0"/>
                    </a:cubicBezTo>
                    <a:cubicBezTo>
                      <a:pt x="2754617" y="13552"/>
                      <a:pt x="2836901" y="-18485"/>
                      <a:pt x="3019600" y="0"/>
                    </a:cubicBezTo>
                    <a:cubicBezTo>
                      <a:pt x="3031278" y="252388"/>
                      <a:pt x="3039783" y="403622"/>
                      <a:pt x="3019600" y="591359"/>
                    </a:cubicBezTo>
                    <a:cubicBezTo>
                      <a:pt x="2999417" y="779096"/>
                      <a:pt x="3002945" y="946639"/>
                      <a:pt x="3019600" y="1159527"/>
                    </a:cubicBezTo>
                    <a:cubicBezTo>
                      <a:pt x="2812485" y="1178932"/>
                      <a:pt x="2578684" y="1134202"/>
                      <a:pt x="2415680" y="1159527"/>
                    </a:cubicBezTo>
                    <a:cubicBezTo>
                      <a:pt x="2252676" y="1184852"/>
                      <a:pt x="2070682" y="1157405"/>
                      <a:pt x="1872152" y="1159527"/>
                    </a:cubicBezTo>
                    <a:cubicBezTo>
                      <a:pt x="1673622" y="1161649"/>
                      <a:pt x="1377267" y="1178751"/>
                      <a:pt x="1207840" y="1159527"/>
                    </a:cubicBezTo>
                    <a:cubicBezTo>
                      <a:pt x="1038413" y="1140303"/>
                      <a:pt x="935365" y="1179264"/>
                      <a:pt x="694508" y="1159527"/>
                    </a:cubicBezTo>
                    <a:cubicBezTo>
                      <a:pt x="453651" y="1139790"/>
                      <a:pt x="284016" y="1140999"/>
                      <a:pt x="0" y="1159527"/>
                    </a:cubicBezTo>
                    <a:cubicBezTo>
                      <a:pt x="-10550" y="951481"/>
                      <a:pt x="15346" y="852812"/>
                      <a:pt x="0" y="556573"/>
                    </a:cubicBezTo>
                    <a:cubicBezTo>
                      <a:pt x="-15346" y="260334"/>
                      <a:pt x="3728" y="134554"/>
                      <a:pt x="0" y="0"/>
                    </a:cubicBezTo>
                    <a:close/>
                  </a:path>
                  <a:path w="3019600" h="1159527" stroke="0" extrusionOk="0">
                    <a:moveTo>
                      <a:pt x="0" y="0"/>
                    </a:moveTo>
                    <a:cubicBezTo>
                      <a:pt x="153025" y="31026"/>
                      <a:pt x="443966" y="-14284"/>
                      <a:pt x="634116" y="0"/>
                    </a:cubicBezTo>
                    <a:cubicBezTo>
                      <a:pt x="824266" y="14284"/>
                      <a:pt x="1115510" y="6384"/>
                      <a:pt x="1298428" y="0"/>
                    </a:cubicBezTo>
                    <a:cubicBezTo>
                      <a:pt x="1481346" y="-6384"/>
                      <a:pt x="1749639" y="26556"/>
                      <a:pt x="1872152" y="0"/>
                    </a:cubicBezTo>
                    <a:cubicBezTo>
                      <a:pt x="1994665" y="-26556"/>
                      <a:pt x="2296814" y="-16824"/>
                      <a:pt x="2415680" y="0"/>
                    </a:cubicBezTo>
                    <a:cubicBezTo>
                      <a:pt x="2534546" y="16824"/>
                      <a:pt x="2829789" y="25064"/>
                      <a:pt x="3019600" y="0"/>
                    </a:cubicBezTo>
                    <a:cubicBezTo>
                      <a:pt x="2999196" y="196792"/>
                      <a:pt x="3008121" y="321490"/>
                      <a:pt x="3019600" y="568168"/>
                    </a:cubicBezTo>
                    <a:cubicBezTo>
                      <a:pt x="3031079" y="814846"/>
                      <a:pt x="3034560" y="902449"/>
                      <a:pt x="3019600" y="1159527"/>
                    </a:cubicBezTo>
                    <a:cubicBezTo>
                      <a:pt x="2866272" y="1158422"/>
                      <a:pt x="2658495" y="1159617"/>
                      <a:pt x="2476072" y="1159527"/>
                    </a:cubicBezTo>
                    <a:cubicBezTo>
                      <a:pt x="2293649" y="1159437"/>
                      <a:pt x="2041465" y="1155590"/>
                      <a:pt x="1872152" y="1159527"/>
                    </a:cubicBezTo>
                    <a:cubicBezTo>
                      <a:pt x="1702839" y="1163464"/>
                      <a:pt x="1510546" y="1148350"/>
                      <a:pt x="1358820" y="1159527"/>
                    </a:cubicBezTo>
                    <a:cubicBezTo>
                      <a:pt x="1207094" y="1170704"/>
                      <a:pt x="953535" y="1127901"/>
                      <a:pt x="694508" y="1159527"/>
                    </a:cubicBezTo>
                    <a:cubicBezTo>
                      <a:pt x="435481" y="1191153"/>
                      <a:pt x="277126" y="1189089"/>
                      <a:pt x="0" y="1159527"/>
                    </a:cubicBezTo>
                    <a:cubicBezTo>
                      <a:pt x="-4043" y="928532"/>
                      <a:pt x="-4424" y="769865"/>
                      <a:pt x="0" y="591359"/>
                    </a:cubicBezTo>
                    <a:cubicBezTo>
                      <a:pt x="4424" y="412853"/>
                      <a:pt x="-295" y="141295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3890795421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>
                  <a:lnSpc>
                    <a:spcPct val="110000"/>
                  </a:lnSpc>
                  <a:spcBef>
                    <a:spcPts val="600"/>
                  </a:spcBef>
                  <a:defRPr sz="2400" b="0" i="1">
                    <a:solidFill>
                      <a:schemeClr val="dk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𝑡𝑎𝑛h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80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80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80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80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5248FF-55A5-4FEB-B75E-54974EE54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183" y="1974684"/>
                <a:ext cx="3019600" cy="1159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3890795421">
                      <a:custGeom>
                        <a:avLst/>
                        <a:gdLst>
                          <a:gd name="connsiteX0" fmla="*/ 0 w 3019600"/>
                          <a:gd name="connsiteY0" fmla="*/ 0 h 1159527"/>
                          <a:gd name="connsiteX1" fmla="*/ 664312 w 3019600"/>
                          <a:gd name="connsiteY1" fmla="*/ 0 h 1159527"/>
                          <a:gd name="connsiteX2" fmla="*/ 1268232 w 3019600"/>
                          <a:gd name="connsiteY2" fmla="*/ 0 h 1159527"/>
                          <a:gd name="connsiteX3" fmla="*/ 1872152 w 3019600"/>
                          <a:gd name="connsiteY3" fmla="*/ 0 h 1159527"/>
                          <a:gd name="connsiteX4" fmla="*/ 2476072 w 3019600"/>
                          <a:gd name="connsiteY4" fmla="*/ 0 h 1159527"/>
                          <a:gd name="connsiteX5" fmla="*/ 3019600 w 3019600"/>
                          <a:gd name="connsiteY5" fmla="*/ 0 h 1159527"/>
                          <a:gd name="connsiteX6" fmla="*/ 3019600 w 3019600"/>
                          <a:gd name="connsiteY6" fmla="*/ 591359 h 1159527"/>
                          <a:gd name="connsiteX7" fmla="*/ 3019600 w 3019600"/>
                          <a:gd name="connsiteY7" fmla="*/ 1159527 h 1159527"/>
                          <a:gd name="connsiteX8" fmla="*/ 2415680 w 3019600"/>
                          <a:gd name="connsiteY8" fmla="*/ 1159527 h 1159527"/>
                          <a:gd name="connsiteX9" fmla="*/ 1872152 w 3019600"/>
                          <a:gd name="connsiteY9" fmla="*/ 1159527 h 1159527"/>
                          <a:gd name="connsiteX10" fmla="*/ 1207840 w 3019600"/>
                          <a:gd name="connsiteY10" fmla="*/ 1159527 h 1159527"/>
                          <a:gd name="connsiteX11" fmla="*/ 694508 w 3019600"/>
                          <a:gd name="connsiteY11" fmla="*/ 1159527 h 1159527"/>
                          <a:gd name="connsiteX12" fmla="*/ 0 w 3019600"/>
                          <a:gd name="connsiteY12" fmla="*/ 1159527 h 1159527"/>
                          <a:gd name="connsiteX13" fmla="*/ 0 w 3019600"/>
                          <a:gd name="connsiteY13" fmla="*/ 556573 h 1159527"/>
                          <a:gd name="connsiteX14" fmla="*/ 0 w 3019600"/>
                          <a:gd name="connsiteY14" fmla="*/ 0 h 11595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019600" h="1159527" fill="none" extrusionOk="0">
                            <a:moveTo>
                              <a:pt x="0" y="0"/>
                            </a:moveTo>
                            <a:cubicBezTo>
                              <a:pt x="191824" y="-9246"/>
                              <a:pt x="438790" y="-16540"/>
                              <a:pt x="664312" y="0"/>
                            </a:cubicBezTo>
                            <a:cubicBezTo>
                              <a:pt x="889834" y="16540"/>
                              <a:pt x="1108251" y="-21877"/>
                              <a:pt x="1268232" y="0"/>
                            </a:cubicBezTo>
                            <a:cubicBezTo>
                              <a:pt x="1428213" y="21877"/>
                              <a:pt x="1687728" y="8736"/>
                              <a:pt x="1872152" y="0"/>
                            </a:cubicBezTo>
                            <a:cubicBezTo>
                              <a:pt x="2056576" y="-8736"/>
                              <a:pt x="2197527" y="-13552"/>
                              <a:pt x="2476072" y="0"/>
                            </a:cubicBezTo>
                            <a:cubicBezTo>
                              <a:pt x="2754617" y="13552"/>
                              <a:pt x="2836901" y="-18485"/>
                              <a:pt x="3019600" y="0"/>
                            </a:cubicBezTo>
                            <a:cubicBezTo>
                              <a:pt x="3031278" y="252388"/>
                              <a:pt x="3039783" y="403622"/>
                              <a:pt x="3019600" y="591359"/>
                            </a:cubicBezTo>
                            <a:cubicBezTo>
                              <a:pt x="2999417" y="779096"/>
                              <a:pt x="3002945" y="946639"/>
                              <a:pt x="3019600" y="1159527"/>
                            </a:cubicBezTo>
                            <a:cubicBezTo>
                              <a:pt x="2812485" y="1178932"/>
                              <a:pt x="2578684" y="1134202"/>
                              <a:pt x="2415680" y="1159527"/>
                            </a:cubicBezTo>
                            <a:cubicBezTo>
                              <a:pt x="2252676" y="1184852"/>
                              <a:pt x="2070682" y="1157405"/>
                              <a:pt x="1872152" y="1159527"/>
                            </a:cubicBezTo>
                            <a:cubicBezTo>
                              <a:pt x="1673622" y="1161649"/>
                              <a:pt x="1377267" y="1178751"/>
                              <a:pt x="1207840" y="1159527"/>
                            </a:cubicBezTo>
                            <a:cubicBezTo>
                              <a:pt x="1038413" y="1140303"/>
                              <a:pt x="935365" y="1179264"/>
                              <a:pt x="694508" y="1159527"/>
                            </a:cubicBezTo>
                            <a:cubicBezTo>
                              <a:pt x="453651" y="1139790"/>
                              <a:pt x="284016" y="1140999"/>
                              <a:pt x="0" y="1159527"/>
                            </a:cubicBezTo>
                            <a:cubicBezTo>
                              <a:pt x="-10550" y="951481"/>
                              <a:pt x="15346" y="852812"/>
                              <a:pt x="0" y="556573"/>
                            </a:cubicBezTo>
                            <a:cubicBezTo>
                              <a:pt x="-15346" y="260334"/>
                              <a:pt x="3728" y="134554"/>
                              <a:pt x="0" y="0"/>
                            </a:cubicBezTo>
                            <a:close/>
                          </a:path>
                          <a:path w="3019600" h="1159527" stroke="0" extrusionOk="0">
                            <a:moveTo>
                              <a:pt x="0" y="0"/>
                            </a:moveTo>
                            <a:cubicBezTo>
                              <a:pt x="153025" y="31026"/>
                              <a:pt x="443966" y="-14284"/>
                              <a:pt x="634116" y="0"/>
                            </a:cubicBezTo>
                            <a:cubicBezTo>
                              <a:pt x="824266" y="14284"/>
                              <a:pt x="1115510" y="6384"/>
                              <a:pt x="1298428" y="0"/>
                            </a:cubicBezTo>
                            <a:cubicBezTo>
                              <a:pt x="1481346" y="-6384"/>
                              <a:pt x="1749639" y="26556"/>
                              <a:pt x="1872152" y="0"/>
                            </a:cubicBezTo>
                            <a:cubicBezTo>
                              <a:pt x="1994665" y="-26556"/>
                              <a:pt x="2296814" y="-16824"/>
                              <a:pt x="2415680" y="0"/>
                            </a:cubicBezTo>
                            <a:cubicBezTo>
                              <a:pt x="2534546" y="16824"/>
                              <a:pt x="2829789" y="25064"/>
                              <a:pt x="3019600" y="0"/>
                            </a:cubicBezTo>
                            <a:cubicBezTo>
                              <a:pt x="2999196" y="196792"/>
                              <a:pt x="3008121" y="321490"/>
                              <a:pt x="3019600" y="568168"/>
                            </a:cubicBezTo>
                            <a:cubicBezTo>
                              <a:pt x="3031079" y="814846"/>
                              <a:pt x="3034560" y="902449"/>
                              <a:pt x="3019600" y="1159527"/>
                            </a:cubicBezTo>
                            <a:cubicBezTo>
                              <a:pt x="2866272" y="1158422"/>
                              <a:pt x="2658495" y="1159617"/>
                              <a:pt x="2476072" y="1159527"/>
                            </a:cubicBezTo>
                            <a:cubicBezTo>
                              <a:pt x="2293649" y="1159437"/>
                              <a:pt x="2041465" y="1155590"/>
                              <a:pt x="1872152" y="1159527"/>
                            </a:cubicBezTo>
                            <a:cubicBezTo>
                              <a:pt x="1702839" y="1163464"/>
                              <a:pt x="1510546" y="1148350"/>
                              <a:pt x="1358820" y="1159527"/>
                            </a:cubicBezTo>
                            <a:cubicBezTo>
                              <a:pt x="1207094" y="1170704"/>
                              <a:pt x="953535" y="1127901"/>
                              <a:pt x="694508" y="1159527"/>
                            </a:cubicBezTo>
                            <a:cubicBezTo>
                              <a:pt x="435481" y="1191153"/>
                              <a:pt x="277126" y="1189089"/>
                              <a:pt x="0" y="1159527"/>
                            </a:cubicBezTo>
                            <a:cubicBezTo>
                              <a:pt x="-4043" y="928532"/>
                              <a:pt x="-4424" y="769865"/>
                              <a:pt x="0" y="591359"/>
                            </a:cubicBezTo>
                            <a:cubicBezTo>
                              <a:pt x="4424" y="412853"/>
                              <a:pt x="-295" y="14129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098539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6C6D6D6-8711-4124-A3D4-849B361D997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tabLst>
                <a:tab pos="800100" algn="l"/>
              </a:tabLst>
            </a:pPr>
            <a:r>
              <a:rPr lang="en-US" dirty="0"/>
              <a:t>4 gates (output from </a:t>
            </a:r>
            <a:r>
              <a:rPr lang="en-US" dirty="0" err="1"/>
              <a:t>matmul</a:t>
            </a:r>
            <a:r>
              <a:rPr lang="en-US" dirty="0"/>
              <a:t>-activation)</a:t>
            </a:r>
          </a:p>
          <a:p>
            <a:pPr lvl="1">
              <a:tabLst>
                <a:tab pos="800100" algn="l"/>
              </a:tabLst>
            </a:pPr>
            <a:r>
              <a:rPr lang="en-US" dirty="0">
                <a:solidFill>
                  <a:srgbClr val="008000"/>
                </a:solidFill>
              </a:rPr>
              <a:t>I</a:t>
            </a:r>
            <a:r>
              <a:rPr lang="en-US" dirty="0"/>
              <a:t>	: Input gate, whether to write to cell</a:t>
            </a:r>
          </a:p>
          <a:p>
            <a:pPr lvl="1">
              <a:tabLst>
                <a:tab pos="800100" algn="l"/>
              </a:tabLst>
            </a:pP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	: Forget gate, whether to erase from cell</a:t>
            </a:r>
          </a:p>
          <a:p>
            <a:pPr lvl="1">
              <a:tabLst>
                <a:tab pos="800100" algn="l"/>
              </a:tabLst>
            </a:pPr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dirty="0"/>
              <a:t>	: Output gate, How much to reveal from cell</a:t>
            </a:r>
          </a:p>
          <a:p>
            <a:pPr lvl="1">
              <a:tabLst>
                <a:tab pos="800100" algn="l"/>
              </a:tabLst>
            </a:pPr>
            <a:r>
              <a:rPr lang="en-US" dirty="0">
                <a:solidFill>
                  <a:schemeClr val="accent6"/>
                </a:solidFill>
              </a:rPr>
              <a:t>G</a:t>
            </a:r>
            <a:r>
              <a:rPr lang="en-US" dirty="0"/>
              <a:t>	: Intermediate gate, How much to write to cell</a:t>
            </a:r>
          </a:p>
          <a:p>
            <a:pPr>
              <a:tabLst>
                <a:tab pos="685800" algn="l"/>
              </a:tabLst>
            </a:pPr>
            <a:endParaRPr lang="en-US" sz="2000" dirty="0"/>
          </a:p>
          <a:p>
            <a:pPr>
              <a:tabLst>
                <a:tab pos="685800" algn="l"/>
              </a:tabLst>
            </a:pPr>
            <a:r>
              <a:rPr lang="en-US" dirty="0"/>
              <a:t>Vanilla RNN just 1 gate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Short-Term Memory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13908" y="6035041"/>
            <a:ext cx="8137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Hochreiter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et al., 1997]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0312807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ADE6CB-8019-4CDF-9343-9124242A8F19}"/>
                  </a:ext>
                </a:extLst>
              </p:cNvPr>
              <p:cNvSpPr txBox="1"/>
              <p:nvPr/>
            </p:nvSpPr>
            <p:spPr>
              <a:xfrm>
                <a:off x="6920462" y="3494022"/>
                <a:ext cx="3293827" cy="2422088"/>
              </a:xfrm>
              <a:custGeom>
                <a:avLst/>
                <a:gdLst>
                  <a:gd name="connsiteX0" fmla="*/ 0 w 3293827"/>
                  <a:gd name="connsiteY0" fmla="*/ 0 h 2422088"/>
                  <a:gd name="connsiteX1" fmla="*/ 625827 w 3293827"/>
                  <a:gd name="connsiteY1" fmla="*/ 0 h 2422088"/>
                  <a:gd name="connsiteX2" fmla="*/ 1251654 w 3293827"/>
                  <a:gd name="connsiteY2" fmla="*/ 0 h 2422088"/>
                  <a:gd name="connsiteX3" fmla="*/ 1844543 w 3293827"/>
                  <a:gd name="connsiteY3" fmla="*/ 0 h 2422088"/>
                  <a:gd name="connsiteX4" fmla="*/ 2569185 w 3293827"/>
                  <a:gd name="connsiteY4" fmla="*/ 0 h 2422088"/>
                  <a:gd name="connsiteX5" fmla="*/ 3293827 w 3293827"/>
                  <a:gd name="connsiteY5" fmla="*/ 0 h 2422088"/>
                  <a:gd name="connsiteX6" fmla="*/ 3293827 w 3293827"/>
                  <a:gd name="connsiteY6" fmla="*/ 653964 h 2422088"/>
                  <a:gd name="connsiteX7" fmla="*/ 3293827 w 3293827"/>
                  <a:gd name="connsiteY7" fmla="*/ 1259486 h 2422088"/>
                  <a:gd name="connsiteX8" fmla="*/ 3293827 w 3293827"/>
                  <a:gd name="connsiteY8" fmla="*/ 1816566 h 2422088"/>
                  <a:gd name="connsiteX9" fmla="*/ 3293827 w 3293827"/>
                  <a:gd name="connsiteY9" fmla="*/ 2422088 h 2422088"/>
                  <a:gd name="connsiteX10" fmla="*/ 2635062 w 3293827"/>
                  <a:gd name="connsiteY10" fmla="*/ 2422088 h 2422088"/>
                  <a:gd name="connsiteX11" fmla="*/ 2075111 w 3293827"/>
                  <a:gd name="connsiteY11" fmla="*/ 2422088 h 2422088"/>
                  <a:gd name="connsiteX12" fmla="*/ 1383407 w 3293827"/>
                  <a:gd name="connsiteY12" fmla="*/ 2422088 h 2422088"/>
                  <a:gd name="connsiteX13" fmla="*/ 658765 w 3293827"/>
                  <a:gd name="connsiteY13" fmla="*/ 2422088 h 2422088"/>
                  <a:gd name="connsiteX14" fmla="*/ 0 w 3293827"/>
                  <a:gd name="connsiteY14" fmla="*/ 2422088 h 2422088"/>
                  <a:gd name="connsiteX15" fmla="*/ 0 w 3293827"/>
                  <a:gd name="connsiteY15" fmla="*/ 1840787 h 2422088"/>
                  <a:gd name="connsiteX16" fmla="*/ 0 w 3293827"/>
                  <a:gd name="connsiteY16" fmla="*/ 1259486 h 2422088"/>
                  <a:gd name="connsiteX17" fmla="*/ 0 w 3293827"/>
                  <a:gd name="connsiteY17" fmla="*/ 702406 h 2422088"/>
                  <a:gd name="connsiteX18" fmla="*/ 0 w 3293827"/>
                  <a:gd name="connsiteY18" fmla="*/ 0 h 242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3827" h="2422088" fill="none" extrusionOk="0">
                    <a:moveTo>
                      <a:pt x="0" y="0"/>
                    </a:moveTo>
                    <a:cubicBezTo>
                      <a:pt x="232931" y="607"/>
                      <a:pt x="315014" y="5656"/>
                      <a:pt x="625827" y="0"/>
                    </a:cubicBezTo>
                    <a:cubicBezTo>
                      <a:pt x="936640" y="-5656"/>
                      <a:pt x="948069" y="-15392"/>
                      <a:pt x="1251654" y="0"/>
                    </a:cubicBezTo>
                    <a:cubicBezTo>
                      <a:pt x="1555239" y="15392"/>
                      <a:pt x="1684573" y="21452"/>
                      <a:pt x="1844543" y="0"/>
                    </a:cubicBezTo>
                    <a:cubicBezTo>
                      <a:pt x="2004513" y="-21452"/>
                      <a:pt x="2348721" y="19933"/>
                      <a:pt x="2569185" y="0"/>
                    </a:cubicBezTo>
                    <a:cubicBezTo>
                      <a:pt x="2789649" y="-19933"/>
                      <a:pt x="3018404" y="-25737"/>
                      <a:pt x="3293827" y="0"/>
                    </a:cubicBezTo>
                    <a:cubicBezTo>
                      <a:pt x="3304800" y="188308"/>
                      <a:pt x="3285396" y="500312"/>
                      <a:pt x="3293827" y="653964"/>
                    </a:cubicBezTo>
                    <a:cubicBezTo>
                      <a:pt x="3302258" y="807616"/>
                      <a:pt x="3294582" y="966166"/>
                      <a:pt x="3293827" y="1259486"/>
                    </a:cubicBezTo>
                    <a:cubicBezTo>
                      <a:pt x="3293072" y="1552806"/>
                      <a:pt x="3309720" y="1692873"/>
                      <a:pt x="3293827" y="1816566"/>
                    </a:cubicBezTo>
                    <a:cubicBezTo>
                      <a:pt x="3277934" y="1940259"/>
                      <a:pt x="3306640" y="2246486"/>
                      <a:pt x="3293827" y="2422088"/>
                    </a:cubicBezTo>
                    <a:cubicBezTo>
                      <a:pt x="2965858" y="2405476"/>
                      <a:pt x="2942607" y="2428842"/>
                      <a:pt x="2635062" y="2422088"/>
                    </a:cubicBezTo>
                    <a:cubicBezTo>
                      <a:pt x="2327518" y="2415334"/>
                      <a:pt x="2238268" y="2440165"/>
                      <a:pt x="2075111" y="2422088"/>
                    </a:cubicBezTo>
                    <a:cubicBezTo>
                      <a:pt x="1911954" y="2404011"/>
                      <a:pt x="1597751" y="2453603"/>
                      <a:pt x="1383407" y="2422088"/>
                    </a:cubicBezTo>
                    <a:cubicBezTo>
                      <a:pt x="1169063" y="2390573"/>
                      <a:pt x="866889" y="2433301"/>
                      <a:pt x="658765" y="2422088"/>
                    </a:cubicBezTo>
                    <a:cubicBezTo>
                      <a:pt x="450641" y="2410875"/>
                      <a:pt x="278295" y="2441531"/>
                      <a:pt x="0" y="2422088"/>
                    </a:cubicBezTo>
                    <a:cubicBezTo>
                      <a:pt x="-6657" y="2294710"/>
                      <a:pt x="-22742" y="1999940"/>
                      <a:pt x="0" y="1840787"/>
                    </a:cubicBezTo>
                    <a:cubicBezTo>
                      <a:pt x="22742" y="1681634"/>
                      <a:pt x="-11526" y="1471490"/>
                      <a:pt x="0" y="1259486"/>
                    </a:cubicBezTo>
                    <a:cubicBezTo>
                      <a:pt x="11526" y="1047482"/>
                      <a:pt x="17541" y="941932"/>
                      <a:pt x="0" y="702406"/>
                    </a:cubicBezTo>
                    <a:cubicBezTo>
                      <a:pt x="-17541" y="462880"/>
                      <a:pt x="-33880" y="303942"/>
                      <a:pt x="0" y="0"/>
                    </a:cubicBezTo>
                    <a:close/>
                  </a:path>
                  <a:path w="3293827" h="2422088" stroke="0" extrusionOk="0">
                    <a:moveTo>
                      <a:pt x="0" y="0"/>
                    </a:moveTo>
                    <a:cubicBezTo>
                      <a:pt x="271812" y="-15347"/>
                      <a:pt x="447410" y="18021"/>
                      <a:pt x="658765" y="0"/>
                    </a:cubicBezTo>
                    <a:cubicBezTo>
                      <a:pt x="870120" y="-18021"/>
                      <a:pt x="1175325" y="-13526"/>
                      <a:pt x="1383407" y="0"/>
                    </a:cubicBezTo>
                    <a:cubicBezTo>
                      <a:pt x="1591489" y="13526"/>
                      <a:pt x="1803608" y="7941"/>
                      <a:pt x="1943358" y="0"/>
                    </a:cubicBezTo>
                    <a:cubicBezTo>
                      <a:pt x="2083108" y="-7941"/>
                      <a:pt x="2357429" y="16299"/>
                      <a:pt x="2668000" y="0"/>
                    </a:cubicBezTo>
                    <a:cubicBezTo>
                      <a:pt x="2978571" y="-16299"/>
                      <a:pt x="3037521" y="-19618"/>
                      <a:pt x="3293827" y="0"/>
                    </a:cubicBezTo>
                    <a:cubicBezTo>
                      <a:pt x="3301685" y="229435"/>
                      <a:pt x="3316905" y="403353"/>
                      <a:pt x="3293827" y="605522"/>
                    </a:cubicBezTo>
                    <a:cubicBezTo>
                      <a:pt x="3270749" y="807691"/>
                      <a:pt x="3303087" y="898159"/>
                      <a:pt x="3293827" y="1138381"/>
                    </a:cubicBezTo>
                    <a:cubicBezTo>
                      <a:pt x="3284567" y="1378603"/>
                      <a:pt x="3303858" y="1441952"/>
                      <a:pt x="3293827" y="1695462"/>
                    </a:cubicBezTo>
                    <a:cubicBezTo>
                      <a:pt x="3283796" y="1948972"/>
                      <a:pt x="3327566" y="2260460"/>
                      <a:pt x="3293827" y="2422088"/>
                    </a:cubicBezTo>
                    <a:cubicBezTo>
                      <a:pt x="2990616" y="2413446"/>
                      <a:pt x="2957479" y="2418393"/>
                      <a:pt x="2668000" y="2422088"/>
                    </a:cubicBezTo>
                    <a:cubicBezTo>
                      <a:pt x="2378521" y="2425783"/>
                      <a:pt x="2277338" y="2438893"/>
                      <a:pt x="1976296" y="2422088"/>
                    </a:cubicBezTo>
                    <a:cubicBezTo>
                      <a:pt x="1675254" y="2405283"/>
                      <a:pt x="1581945" y="2426027"/>
                      <a:pt x="1284593" y="2422088"/>
                    </a:cubicBezTo>
                    <a:cubicBezTo>
                      <a:pt x="987241" y="2418149"/>
                      <a:pt x="888468" y="2408624"/>
                      <a:pt x="625827" y="2422088"/>
                    </a:cubicBezTo>
                    <a:cubicBezTo>
                      <a:pt x="363186" y="2435552"/>
                      <a:pt x="260518" y="2392050"/>
                      <a:pt x="0" y="2422088"/>
                    </a:cubicBezTo>
                    <a:cubicBezTo>
                      <a:pt x="-18018" y="2276036"/>
                      <a:pt x="-3602" y="2033650"/>
                      <a:pt x="0" y="1816566"/>
                    </a:cubicBezTo>
                    <a:cubicBezTo>
                      <a:pt x="3602" y="1599482"/>
                      <a:pt x="-2760" y="1381019"/>
                      <a:pt x="0" y="1259486"/>
                    </a:cubicBezTo>
                    <a:cubicBezTo>
                      <a:pt x="2760" y="1137953"/>
                      <a:pt x="20550" y="970998"/>
                      <a:pt x="0" y="726626"/>
                    </a:cubicBezTo>
                    <a:cubicBezTo>
                      <a:pt x="-20550" y="482254"/>
                      <a:pt x="13543" y="222105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ADE6CB-8019-4CDF-9343-9124242A8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462" y="3494022"/>
                <a:ext cx="3293827" cy="2422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custGeom>
                        <a:avLst/>
                        <a:gdLst>
                          <a:gd name="connsiteX0" fmla="*/ 0 w 3293827"/>
                          <a:gd name="connsiteY0" fmla="*/ 0 h 2422088"/>
                          <a:gd name="connsiteX1" fmla="*/ 625827 w 3293827"/>
                          <a:gd name="connsiteY1" fmla="*/ 0 h 2422088"/>
                          <a:gd name="connsiteX2" fmla="*/ 1251654 w 3293827"/>
                          <a:gd name="connsiteY2" fmla="*/ 0 h 2422088"/>
                          <a:gd name="connsiteX3" fmla="*/ 1844543 w 3293827"/>
                          <a:gd name="connsiteY3" fmla="*/ 0 h 2422088"/>
                          <a:gd name="connsiteX4" fmla="*/ 2569185 w 3293827"/>
                          <a:gd name="connsiteY4" fmla="*/ 0 h 2422088"/>
                          <a:gd name="connsiteX5" fmla="*/ 3293827 w 3293827"/>
                          <a:gd name="connsiteY5" fmla="*/ 0 h 2422088"/>
                          <a:gd name="connsiteX6" fmla="*/ 3293827 w 3293827"/>
                          <a:gd name="connsiteY6" fmla="*/ 653964 h 2422088"/>
                          <a:gd name="connsiteX7" fmla="*/ 3293827 w 3293827"/>
                          <a:gd name="connsiteY7" fmla="*/ 1259486 h 2422088"/>
                          <a:gd name="connsiteX8" fmla="*/ 3293827 w 3293827"/>
                          <a:gd name="connsiteY8" fmla="*/ 1816566 h 2422088"/>
                          <a:gd name="connsiteX9" fmla="*/ 3293827 w 3293827"/>
                          <a:gd name="connsiteY9" fmla="*/ 2422088 h 2422088"/>
                          <a:gd name="connsiteX10" fmla="*/ 2635062 w 3293827"/>
                          <a:gd name="connsiteY10" fmla="*/ 2422088 h 2422088"/>
                          <a:gd name="connsiteX11" fmla="*/ 2075111 w 3293827"/>
                          <a:gd name="connsiteY11" fmla="*/ 2422088 h 2422088"/>
                          <a:gd name="connsiteX12" fmla="*/ 1383407 w 3293827"/>
                          <a:gd name="connsiteY12" fmla="*/ 2422088 h 2422088"/>
                          <a:gd name="connsiteX13" fmla="*/ 658765 w 3293827"/>
                          <a:gd name="connsiteY13" fmla="*/ 2422088 h 2422088"/>
                          <a:gd name="connsiteX14" fmla="*/ 0 w 3293827"/>
                          <a:gd name="connsiteY14" fmla="*/ 2422088 h 2422088"/>
                          <a:gd name="connsiteX15" fmla="*/ 0 w 3293827"/>
                          <a:gd name="connsiteY15" fmla="*/ 1840787 h 2422088"/>
                          <a:gd name="connsiteX16" fmla="*/ 0 w 3293827"/>
                          <a:gd name="connsiteY16" fmla="*/ 1259486 h 2422088"/>
                          <a:gd name="connsiteX17" fmla="*/ 0 w 3293827"/>
                          <a:gd name="connsiteY17" fmla="*/ 702406 h 2422088"/>
                          <a:gd name="connsiteX18" fmla="*/ 0 w 3293827"/>
                          <a:gd name="connsiteY18" fmla="*/ 0 h 242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293827" h="2422088" fill="none" extrusionOk="0">
                            <a:moveTo>
                              <a:pt x="0" y="0"/>
                            </a:moveTo>
                            <a:cubicBezTo>
                              <a:pt x="232931" y="607"/>
                              <a:pt x="315014" y="5656"/>
                              <a:pt x="625827" y="0"/>
                            </a:cubicBezTo>
                            <a:cubicBezTo>
                              <a:pt x="936640" y="-5656"/>
                              <a:pt x="948069" y="-15392"/>
                              <a:pt x="1251654" y="0"/>
                            </a:cubicBezTo>
                            <a:cubicBezTo>
                              <a:pt x="1555239" y="15392"/>
                              <a:pt x="1684573" y="21452"/>
                              <a:pt x="1844543" y="0"/>
                            </a:cubicBezTo>
                            <a:cubicBezTo>
                              <a:pt x="2004513" y="-21452"/>
                              <a:pt x="2348721" y="19933"/>
                              <a:pt x="2569185" y="0"/>
                            </a:cubicBezTo>
                            <a:cubicBezTo>
                              <a:pt x="2789649" y="-19933"/>
                              <a:pt x="3018404" y="-25737"/>
                              <a:pt x="3293827" y="0"/>
                            </a:cubicBezTo>
                            <a:cubicBezTo>
                              <a:pt x="3304800" y="188308"/>
                              <a:pt x="3285396" y="500312"/>
                              <a:pt x="3293827" y="653964"/>
                            </a:cubicBezTo>
                            <a:cubicBezTo>
                              <a:pt x="3302258" y="807616"/>
                              <a:pt x="3294582" y="966166"/>
                              <a:pt x="3293827" y="1259486"/>
                            </a:cubicBezTo>
                            <a:cubicBezTo>
                              <a:pt x="3293072" y="1552806"/>
                              <a:pt x="3309720" y="1692873"/>
                              <a:pt x="3293827" y="1816566"/>
                            </a:cubicBezTo>
                            <a:cubicBezTo>
                              <a:pt x="3277934" y="1940259"/>
                              <a:pt x="3306640" y="2246486"/>
                              <a:pt x="3293827" y="2422088"/>
                            </a:cubicBezTo>
                            <a:cubicBezTo>
                              <a:pt x="2965858" y="2405476"/>
                              <a:pt x="2942607" y="2428842"/>
                              <a:pt x="2635062" y="2422088"/>
                            </a:cubicBezTo>
                            <a:cubicBezTo>
                              <a:pt x="2327518" y="2415334"/>
                              <a:pt x="2238268" y="2440165"/>
                              <a:pt x="2075111" y="2422088"/>
                            </a:cubicBezTo>
                            <a:cubicBezTo>
                              <a:pt x="1911954" y="2404011"/>
                              <a:pt x="1597751" y="2453603"/>
                              <a:pt x="1383407" y="2422088"/>
                            </a:cubicBezTo>
                            <a:cubicBezTo>
                              <a:pt x="1169063" y="2390573"/>
                              <a:pt x="866889" y="2433301"/>
                              <a:pt x="658765" y="2422088"/>
                            </a:cubicBezTo>
                            <a:cubicBezTo>
                              <a:pt x="450641" y="2410875"/>
                              <a:pt x="278295" y="2441531"/>
                              <a:pt x="0" y="2422088"/>
                            </a:cubicBezTo>
                            <a:cubicBezTo>
                              <a:pt x="-6657" y="2294710"/>
                              <a:pt x="-22742" y="1999940"/>
                              <a:pt x="0" y="1840787"/>
                            </a:cubicBezTo>
                            <a:cubicBezTo>
                              <a:pt x="22742" y="1681634"/>
                              <a:pt x="-11526" y="1471490"/>
                              <a:pt x="0" y="1259486"/>
                            </a:cubicBezTo>
                            <a:cubicBezTo>
                              <a:pt x="11526" y="1047482"/>
                              <a:pt x="17541" y="941932"/>
                              <a:pt x="0" y="702406"/>
                            </a:cubicBezTo>
                            <a:cubicBezTo>
                              <a:pt x="-17541" y="462880"/>
                              <a:pt x="-33880" y="303942"/>
                              <a:pt x="0" y="0"/>
                            </a:cubicBezTo>
                            <a:close/>
                          </a:path>
                          <a:path w="3293827" h="2422088" stroke="0" extrusionOk="0">
                            <a:moveTo>
                              <a:pt x="0" y="0"/>
                            </a:moveTo>
                            <a:cubicBezTo>
                              <a:pt x="271812" y="-15347"/>
                              <a:pt x="447410" y="18021"/>
                              <a:pt x="658765" y="0"/>
                            </a:cubicBezTo>
                            <a:cubicBezTo>
                              <a:pt x="870120" y="-18021"/>
                              <a:pt x="1175325" y="-13526"/>
                              <a:pt x="1383407" y="0"/>
                            </a:cubicBezTo>
                            <a:cubicBezTo>
                              <a:pt x="1591489" y="13526"/>
                              <a:pt x="1803608" y="7941"/>
                              <a:pt x="1943358" y="0"/>
                            </a:cubicBezTo>
                            <a:cubicBezTo>
                              <a:pt x="2083108" y="-7941"/>
                              <a:pt x="2357429" y="16299"/>
                              <a:pt x="2668000" y="0"/>
                            </a:cubicBezTo>
                            <a:cubicBezTo>
                              <a:pt x="2978571" y="-16299"/>
                              <a:pt x="3037521" y="-19618"/>
                              <a:pt x="3293827" y="0"/>
                            </a:cubicBezTo>
                            <a:cubicBezTo>
                              <a:pt x="3301685" y="229435"/>
                              <a:pt x="3316905" y="403353"/>
                              <a:pt x="3293827" y="605522"/>
                            </a:cubicBezTo>
                            <a:cubicBezTo>
                              <a:pt x="3270749" y="807691"/>
                              <a:pt x="3303087" y="898159"/>
                              <a:pt x="3293827" y="1138381"/>
                            </a:cubicBezTo>
                            <a:cubicBezTo>
                              <a:pt x="3284567" y="1378603"/>
                              <a:pt x="3303858" y="1441952"/>
                              <a:pt x="3293827" y="1695462"/>
                            </a:cubicBezTo>
                            <a:cubicBezTo>
                              <a:pt x="3283796" y="1948972"/>
                              <a:pt x="3327566" y="2260460"/>
                              <a:pt x="3293827" y="2422088"/>
                            </a:cubicBezTo>
                            <a:cubicBezTo>
                              <a:pt x="2990616" y="2413446"/>
                              <a:pt x="2957479" y="2418393"/>
                              <a:pt x="2668000" y="2422088"/>
                            </a:cubicBezTo>
                            <a:cubicBezTo>
                              <a:pt x="2378521" y="2425783"/>
                              <a:pt x="2277338" y="2438893"/>
                              <a:pt x="1976296" y="2422088"/>
                            </a:cubicBezTo>
                            <a:cubicBezTo>
                              <a:pt x="1675254" y="2405283"/>
                              <a:pt x="1581945" y="2426027"/>
                              <a:pt x="1284593" y="2422088"/>
                            </a:cubicBezTo>
                            <a:cubicBezTo>
                              <a:pt x="987241" y="2418149"/>
                              <a:pt x="888468" y="2408624"/>
                              <a:pt x="625827" y="2422088"/>
                            </a:cubicBezTo>
                            <a:cubicBezTo>
                              <a:pt x="363186" y="2435552"/>
                              <a:pt x="260518" y="2392050"/>
                              <a:pt x="0" y="2422088"/>
                            </a:cubicBezTo>
                            <a:cubicBezTo>
                              <a:pt x="-18018" y="2276036"/>
                              <a:pt x="-3602" y="2033650"/>
                              <a:pt x="0" y="1816566"/>
                            </a:cubicBezTo>
                            <a:cubicBezTo>
                              <a:pt x="3602" y="1599482"/>
                              <a:pt x="-2760" y="1381019"/>
                              <a:pt x="0" y="1259486"/>
                            </a:cubicBezTo>
                            <a:cubicBezTo>
                              <a:pt x="2760" y="1137953"/>
                              <a:pt x="20550" y="970998"/>
                              <a:pt x="0" y="726626"/>
                            </a:cubicBezTo>
                            <a:cubicBezTo>
                              <a:pt x="-20550" y="482254"/>
                              <a:pt x="13543" y="2221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13908" y="6035041"/>
            <a:ext cx="8137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Hochreiter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et al., 1997]</a:t>
            </a:r>
            <a:endParaRPr lang="en-US" sz="1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2542717" y="1903447"/>
            <a:ext cx="1371600" cy="1326368"/>
            <a:chOff x="1342567" y="1903447"/>
            <a:chExt cx="1371600" cy="1326368"/>
          </a:xfrm>
        </p:grpSpPr>
        <p:sp>
          <p:nvSpPr>
            <p:cNvPr id="19" name="Rectangle 18"/>
            <p:cNvSpPr/>
            <p:nvPr/>
          </p:nvSpPr>
          <p:spPr>
            <a:xfrm>
              <a:off x="1444800" y="2589735"/>
              <a:ext cx="460200" cy="6400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42567" y="1903447"/>
              <a:ext cx="13716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MT"/>
                </a:rPr>
                <a:t>vector from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ArialMT"/>
                </a:rPr>
                <a:t>below (</a:t>
              </a:r>
              <a:r>
                <a:rPr lang="en-US" b="1" dirty="0">
                  <a:solidFill>
                    <a:srgbClr val="FF0000"/>
                  </a:solidFill>
                  <a:latin typeface="Arial-BoldMT"/>
                </a:rPr>
                <a:t>x</a:t>
              </a:r>
              <a:r>
                <a:rPr lang="en-US" dirty="0">
                  <a:solidFill>
                    <a:srgbClr val="FF0000"/>
                  </a:solidFill>
                  <a:latin typeface="ArialMT"/>
                </a:rPr>
                <a:t>)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562630" y="3292099"/>
            <a:ext cx="1356360" cy="1405250"/>
            <a:chOff x="1362480" y="3292099"/>
            <a:chExt cx="1356360" cy="1405250"/>
          </a:xfrm>
        </p:grpSpPr>
        <p:sp>
          <p:nvSpPr>
            <p:cNvPr id="20" name="Rectangle 19"/>
            <p:cNvSpPr/>
            <p:nvPr/>
          </p:nvSpPr>
          <p:spPr>
            <a:xfrm>
              <a:off x="1444800" y="3292099"/>
              <a:ext cx="460200" cy="6400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2480" y="4051018"/>
              <a:ext cx="1356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38761D"/>
                  </a:solidFill>
                  <a:latin typeface="ArialMT"/>
                </a:rPr>
                <a:t>vector from</a:t>
              </a:r>
            </a:p>
            <a:p>
              <a:r>
                <a:rPr lang="en-US" dirty="0">
                  <a:solidFill>
                    <a:srgbClr val="38761D"/>
                  </a:solidFill>
                  <a:latin typeface="ArialMT"/>
                </a:rPr>
                <a:t>before (</a:t>
              </a:r>
              <a:r>
                <a:rPr lang="en-US" b="1" dirty="0">
                  <a:solidFill>
                    <a:srgbClr val="38761D"/>
                  </a:solidFill>
                  <a:latin typeface="Arial-BoldMT"/>
                </a:rPr>
                <a:t>h</a:t>
              </a:r>
              <a:r>
                <a:rPr lang="en-US" dirty="0">
                  <a:solidFill>
                    <a:srgbClr val="38761D"/>
                  </a:solidFill>
                  <a:latin typeface="ArialMT"/>
                </a:rPr>
                <a:t>)</a:t>
              </a:r>
              <a:endParaRPr lang="en-US" dirty="0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 flipV="1">
            <a:off x="3333750" y="3223955"/>
            <a:ext cx="4419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656498" y="2590800"/>
            <a:ext cx="1069524" cy="3181287"/>
            <a:chOff x="456348" y="2590799"/>
            <a:chExt cx="1069524" cy="3181287"/>
          </a:xfrm>
        </p:grpSpPr>
        <p:sp>
          <p:nvSpPr>
            <p:cNvPr id="12" name="Rectangle 11"/>
            <p:cNvSpPr/>
            <p:nvPr/>
          </p:nvSpPr>
          <p:spPr>
            <a:xfrm>
              <a:off x="526528" y="2590799"/>
              <a:ext cx="860312" cy="28061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6348" y="5402754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MT"/>
                </a:rPr>
                <a:t>[4h x 2h]</a:t>
              </a:r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618130" y="2583876"/>
            <a:ext cx="941283" cy="3159401"/>
            <a:chOff x="2417979" y="2583875"/>
            <a:chExt cx="941283" cy="3159401"/>
          </a:xfrm>
        </p:grpSpPr>
        <p:sp>
          <p:nvSpPr>
            <p:cNvPr id="23" name="Rectangle 22"/>
            <p:cNvSpPr/>
            <p:nvPr/>
          </p:nvSpPr>
          <p:spPr>
            <a:xfrm>
              <a:off x="2724960" y="2583875"/>
              <a:ext cx="307800" cy="28061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17979" y="5373944"/>
              <a:ext cx="9412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MT"/>
                </a:rPr>
                <a:t>[4h x 1]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6990194" y="3643201"/>
            <a:ext cx="3154680" cy="1296661"/>
          </a:xfrm>
          <a:prstGeom prst="rect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A255E-10F3-4B97-96E6-44D57BBB998C}"/>
              </a:ext>
            </a:extLst>
          </p:cNvPr>
          <p:cNvSpPr/>
          <p:nvPr/>
        </p:nvSpPr>
        <p:spPr>
          <a:xfrm>
            <a:off x="7075992" y="2072725"/>
            <a:ext cx="3928339" cy="1242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sz="1600" dirty="0">
                <a:solidFill>
                  <a:srgbClr val="008000"/>
                </a:solidFill>
              </a:rPr>
              <a:t>I</a:t>
            </a:r>
            <a:r>
              <a:rPr lang="en-US" sz="1600" dirty="0"/>
              <a:t>	: Input gate, </a:t>
            </a:r>
          </a:p>
          <a:p>
            <a:pPr marL="0" lvl="1">
              <a:lnSpc>
                <a:spcPct val="120000"/>
              </a:lnSpc>
            </a:pPr>
            <a:r>
              <a:rPr lang="en-US" sz="1600" dirty="0">
                <a:solidFill>
                  <a:srgbClr val="FF0000"/>
                </a:solidFill>
              </a:rPr>
              <a:t>F</a:t>
            </a:r>
            <a:r>
              <a:rPr lang="en-US" sz="1600" dirty="0"/>
              <a:t>	: Forget gate, </a:t>
            </a:r>
          </a:p>
          <a:p>
            <a:pPr marL="0" lvl="1">
              <a:lnSpc>
                <a:spcPct val="120000"/>
              </a:lnSpc>
            </a:pPr>
            <a:r>
              <a:rPr lang="en-US" sz="1600" dirty="0">
                <a:solidFill>
                  <a:srgbClr val="0000FF"/>
                </a:solidFill>
              </a:rPr>
              <a:t>O</a:t>
            </a:r>
            <a:r>
              <a:rPr lang="en-US" sz="1600" dirty="0"/>
              <a:t>	: Output gate,</a:t>
            </a:r>
          </a:p>
          <a:p>
            <a:pPr marL="0" lvl="1">
              <a:lnSpc>
                <a:spcPct val="120000"/>
              </a:lnSpc>
            </a:pPr>
            <a:r>
              <a:rPr lang="en-US" sz="1600" dirty="0">
                <a:solidFill>
                  <a:schemeClr val="accent6"/>
                </a:solidFill>
              </a:rPr>
              <a:t>G</a:t>
            </a:r>
            <a:r>
              <a:rPr lang="en-US" sz="1600" dirty="0"/>
              <a:t>	: Intermediate gate, </a:t>
            </a:r>
          </a:p>
        </p:txBody>
      </p:sp>
    </p:spTree>
    <p:extLst>
      <p:ext uri="{BB962C8B-B14F-4D97-AF65-F5344CB8AC3E}">
        <p14:creationId xmlns:p14="http://schemas.microsoft.com/office/powerpoint/2010/main" val="976837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13908" y="6035041"/>
            <a:ext cx="8137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Hochreiter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et al., 1997]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644950" y="2589735"/>
            <a:ext cx="460200" cy="6400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562630" y="3292099"/>
            <a:ext cx="1356360" cy="1405250"/>
            <a:chOff x="1362480" y="3292099"/>
            <a:chExt cx="1356360" cy="1405250"/>
          </a:xfrm>
        </p:grpSpPr>
        <p:sp>
          <p:nvSpPr>
            <p:cNvPr id="20" name="Rectangle 19"/>
            <p:cNvSpPr/>
            <p:nvPr/>
          </p:nvSpPr>
          <p:spPr>
            <a:xfrm>
              <a:off x="1444800" y="3292099"/>
              <a:ext cx="460200" cy="6400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2480" y="4051018"/>
              <a:ext cx="1356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38761D"/>
                  </a:solidFill>
                  <a:latin typeface="ArialMT"/>
                </a:rPr>
                <a:t>vector from</a:t>
              </a:r>
            </a:p>
            <a:p>
              <a:r>
                <a:rPr lang="en-US" dirty="0">
                  <a:solidFill>
                    <a:srgbClr val="38761D"/>
                  </a:solidFill>
                  <a:latin typeface="ArialMT"/>
                </a:rPr>
                <a:t>before (</a:t>
              </a:r>
              <a:r>
                <a:rPr lang="en-US" b="1" dirty="0">
                  <a:solidFill>
                    <a:srgbClr val="38761D"/>
                  </a:solidFill>
                  <a:latin typeface="Arial-BoldMT"/>
                </a:rPr>
                <a:t>h</a:t>
              </a:r>
              <a:r>
                <a:rPr lang="en-US" dirty="0">
                  <a:solidFill>
                    <a:srgbClr val="38761D"/>
                  </a:solidFill>
                  <a:latin typeface="ArialMT"/>
                </a:rPr>
                <a:t>)</a:t>
              </a:r>
              <a:endParaRPr lang="en-US" dirty="0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 flipV="1">
            <a:off x="3333750" y="3223955"/>
            <a:ext cx="4419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4303678" y="2583875"/>
            <a:ext cx="1858592" cy="640080"/>
            <a:chOff x="3103528" y="2583875"/>
            <a:chExt cx="1858592" cy="640080"/>
          </a:xfrm>
        </p:grpSpPr>
        <p:sp>
          <p:nvSpPr>
            <p:cNvPr id="24" name="Rectangle 23"/>
            <p:cNvSpPr/>
            <p:nvPr/>
          </p:nvSpPr>
          <p:spPr>
            <a:xfrm>
              <a:off x="3103528" y="2583875"/>
              <a:ext cx="1005840" cy="6400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sigmoid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08600" y="2583875"/>
              <a:ext cx="353520" cy="6400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i</a:t>
              </a:r>
              <a:endParaRPr lang="en-US" sz="1600" dirty="0"/>
            </a:p>
          </p:txBody>
        </p:sp>
        <p:cxnSp>
          <p:nvCxnSpPr>
            <p:cNvPr id="34" name="Straight Arrow Connector 33"/>
            <p:cNvCxnSpPr>
              <a:stCxn id="24" idx="3"/>
              <a:endCxn id="28" idx="1"/>
            </p:cNvCxnSpPr>
            <p:nvPr/>
          </p:nvCxnSpPr>
          <p:spPr>
            <a:xfrm>
              <a:off x="4109368" y="2903915"/>
              <a:ext cx="499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303678" y="3305156"/>
            <a:ext cx="1858592" cy="640080"/>
            <a:chOff x="3103528" y="3305156"/>
            <a:chExt cx="1858592" cy="640080"/>
          </a:xfrm>
        </p:grpSpPr>
        <p:sp>
          <p:nvSpPr>
            <p:cNvPr id="25" name="Rectangle 24"/>
            <p:cNvSpPr/>
            <p:nvPr/>
          </p:nvSpPr>
          <p:spPr>
            <a:xfrm>
              <a:off x="3103528" y="3305156"/>
              <a:ext cx="1005840" cy="6400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sigmoid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608600" y="3305156"/>
              <a:ext cx="353520" cy="6400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</a:t>
              </a:r>
            </a:p>
          </p:txBody>
        </p:sp>
        <p:cxnSp>
          <p:nvCxnSpPr>
            <p:cNvPr id="35" name="Straight Arrow Connector 34"/>
            <p:cNvCxnSpPr>
              <a:stCxn id="25" idx="3"/>
              <a:endCxn id="29" idx="1"/>
            </p:cNvCxnSpPr>
            <p:nvPr/>
          </p:nvCxnSpPr>
          <p:spPr>
            <a:xfrm>
              <a:off x="4109368" y="3625196"/>
              <a:ext cx="499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303678" y="4026437"/>
            <a:ext cx="1858592" cy="640080"/>
            <a:chOff x="3103528" y="4026437"/>
            <a:chExt cx="1858592" cy="640080"/>
          </a:xfrm>
        </p:grpSpPr>
        <p:sp>
          <p:nvSpPr>
            <p:cNvPr id="26" name="Rectangle 25"/>
            <p:cNvSpPr/>
            <p:nvPr/>
          </p:nvSpPr>
          <p:spPr>
            <a:xfrm>
              <a:off x="3103528" y="4026437"/>
              <a:ext cx="1005840" cy="6400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sigmoid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608600" y="4026437"/>
              <a:ext cx="353520" cy="6400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</a:t>
              </a:r>
            </a:p>
          </p:txBody>
        </p:sp>
        <p:cxnSp>
          <p:nvCxnSpPr>
            <p:cNvPr id="36" name="Straight Arrow Connector 35"/>
            <p:cNvCxnSpPr>
              <a:stCxn id="26" idx="3"/>
              <a:endCxn id="30" idx="1"/>
            </p:cNvCxnSpPr>
            <p:nvPr/>
          </p:nvCxnSpPr>
          <p:spPr>
            <a:xfrm>
              <a:off x="4109368" y="4346477"/>
              <a:ext cx="499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303678" y="4747719"/>
            <a:ext cx="1858592" cy="640080"/>
            <a:chOff x="3103528" y="4747719"/>
            <a:chExt cx="1858592" cy="640080"/>
          </a:xfrm>
        </p:grpSpPr>
        <p:sp>
          <p:nvSpPr>
            <p:cNvPr id="27" name="Rectangle 26"/>
            <p:cNvSpPr/>
            <p:nvPr/>
          </p:nvSpPr>
          <p:spPr>
            <a:xfrm>
              <a:off x="3103528" y="4747719"/>
              <a:ext cx="1005840" cy="6400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tanh</a:t>
              </a:r>
              <a:endParaRPr lang="en-US" sz="16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08600" y="4747719"/>
              <a:ext cx="353520" cy="6400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g</a:t>
              </a:r>
            </a:p>
          </p:txBody>
        </p:sp>
        <p:cxnSp>
          <p:nvCxnSpPr>
            <p:cNvPr id="37" name="Straight Arrow Connector 36"/>
            <p:cNvCxnSpPr>
              <a:stCxn id="27" idx="3"/>
              <a:endCxn id="31" idx="1"/>
            </p:cNvCxnSpPr>
            <p:nvPr/>
          </p:nvCxnSpPr>
          <p:spPr>
            <a:xfrm>
              <a:off x="4109368" y="5067759"/>
              <a:ext cx="499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656498" y="2590800"/>
            <a:ext cx="1069524" cy="3181287"/>
            <a:chOff x="456348" y="2590799"/>
            <a:chExt cx="1069524" cy="3181287"/>
          </a:xfrm>
        </p:grpSpPr>
        <p:sp>
          <p:nvSpPr>
            <p:cNvPr id="12" name="Rectangle 11"/>
            <p:cNvSpPr/>
            <p:nvPr/>
          </p:nvSpPr>
          <p:spPr>
            <a:xfrm>
              <a:off x="526528" y="2590799"/>
              <a:ext cx="860312" cy="28061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6348" y="5402754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MT"/>
                </a:rPr>
                <a:t>[4h x 2h]</a:t>
              </a:r>
              <a:endParaRPr lang="en-US" dirty="0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3618130" y="537394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[4h x 1]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477684" y="5373944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MT"/>
              </a:rPr>
              <a:t>4*[h x 1]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A4FA8-7AA3-4347-90B2-256F8AE29AB0}"/>
              </a:ext>
            </a:extLst>
          </p:cNvPr>
          <p:cNvSpPr/>
          <p:nvPr/>
        </p:nvSpPr>
        <p:spPr>
          <a:xfrm>
            <a:off x="3928324" y="2583875"/>
            <a:ext cx="310896" cy="64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67684F-9D9B-4E73-A686-1CFBC7CE6833}"/>
              </a:ext>
            </a:extLst>
          </p:cNvPr>
          <p:cNvSpPr/>
          <p:nvPr/>
        </p:nvSpPr>
        <p:spPr>
          <a:xfrm>
            <a:off x="3928324" y="3305156"/>
            <a:ext cx="310896" cy="64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1B35F-BEF7-4D44-99A6-652B01C3E101}"/>
              </a:ext>
            </a:extLst>
          </p:cNvPr>
          <p:cNvSpPr/>
          <p:nvPr/>
        </p:nvSpPr>
        <p:spPr>
          <a:xfrm>
            <a:off x="3928324" y="4026437"/>
            <a:ext cx="310896" cy="64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497A08-B6EA-4DE1-8B64-CE3AC472CB5F}"/>
              </a:ext>
            </a:extLst>
          </p:cNvPr>
          <p:cNvSpPr/>
          <p:nvPr/>
        </p:nvSpPr>
        <p:spPr>
          <a:xfrm>
            <a:off x="3928324" y="4747719"/>
            <a:ext cx="310896" cy="64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1C403D-B231-4372-94CA-C46454088D72}"/>
              </a:ext>
            </a:extLst>
          </p:cNvPr>
          <p:cNvSpPr/>
          <p:nvPr/>
        </p:nvSpPr>
        <p:spPr>
          <a:xfrm>
            <a:off x="3820334" y="2106644"/>
            <a:ext cx="2131922" cy="356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sz="1600" dirty="0"/>
              <a:t>Divide into 4 parts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6126D4-439E-4AAF-9DB1-303F120C3C58}"/>
              </a:ext>
            </a:extLst>
          </p:cNvPr>
          <p:cNvSpPr/>
          <p:nvPr/>
        </p:nvSpPr>
        <p:spPr>
          <a:xfrm>
            <a:off x="7075992" y="2072725"/>
            <a:ext cx="3844256" cy="1242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en-US" sz="1600" dirty="0">
                <a:solidFill>
                  <a:srgbClr val="008000"/>
                </a:solidFill>
              </a:rPr>
              <a:t>I</a:t>
            </a:r>
            <a:r>
              <a:rPr lang="en-US" sz="1600" dirty="0"/>
              <a:t>	: Input gate, </a:t>
            </a:r>
          </a:p>
          <a:p>
            <a:pPr marL="0" lvl="1">
              <a:lnSpc>
                <a:spcPct val="120000"/>
              </a:lnSpc>
            </a:pPr>
            <a:r>
              <a:rPr lang="en-US" sz="1600" dirty="0">
                <a:solidFill>
                  <a:srgbClr val="FF0000"/>
                </a:solidFill>
              </a:rPr>
              <a:t>F</a:t>
            </a:r>
            <a:r>
              <a:rPr lang="en-US" sz="1600" dirty="0"/>
              <a:t>	: Forget gate, </a:t>
            </a:r>
          </a:p>
          <a:p>
            <a:pPr marL="0" lvl="1">
              <a:lnSpc>
                <a:spcPct val="120000"/>
              </a:lnSpc>
            </a:pPr>
            <a:r>
              <a:rPr lang="en-US" sz="1600" dirty="0">
                <a:solidFill>
                  <a:srgbClr val="0000FF"/>
                </a:solidFill>
              </a:rPr>
              <a:t>O</a:t>
            </a:r>
            <a:r>
              <a:rPr lang="en-US" sz="1600" dirty="0"/>
              <a:t>	: Output gate,</a:t>
            </a:r>
          </a:p>
          <a:p>
            <a:pPr marL="0" lvl="1">
              <a:lnSpc>
                <a:spcPct val="120000"/>
              </a:lnSpc>
            </a:pPr>
            <a:r>
              <a:rPr lang="en-US" sz="1600" dirty="0">
                <a:solidFill>
                  <a:schemeClr val="accent6"/>
                </a:solidFill>
              </a:rPr>
              <a:t>G</a:t>
            </a:r>
            <a:r>
              <a:rPr lang="en-US" sz="1600" dirty="0"/>
              <a:t>	: Intermediate gate,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C7E61B4-87B5-40AF-89EC-02CDEB75A23A}"/>
                  </a:ext>
                </a:extLst>
              </p:cNvPr>
              <p:cNvSpPr txBox="1"/>
              <p:nvPr/>
            </p:nvSpPr>
            <p:spPr>
              <a:xfrm>
                <a:off x="6920462" y="3494022"/>
                <a:ext cx="3293827" cy="2422088"/>
              </a:xfrm>
              <a:custGeom>
                <a:avLst/>
                <a:gdLst>
                  <a:gd name="connsiteX0" fmla="*/ 0 w 3293827"/>
                  <a:gd name="connsiteY0" fmla="*/ 0 h 2422088"/>
                  <a:gd name="connsiteX1" fmla="*/ 625827 w 3293827"/>
                  <a:gd name="connsiteY1" fmla="*/ 0 h 2422088"/>
                  <a:gd name="connsiteX2" fmla="*/ 1251654 w 3293827"/>
                  <a:gd name="connsiteY2" fmla="*/ 0 h 2422088"/>
                  <a:gd name="connsiteX3" fmla="*/ 1844543 w 3293827"/>
                  <a:gd name="connsiteY3" fmla="*/ 0 h 2422088"/>
                  <a:gd name="connsiteX4" fmla="*/ 2569185 w 3293827"/>
                  <a:gd name="connsiteY4" fmla="*/ 0 h 2422088"/>
                  <a:gd name="connsiteX5" fmla="*/ 3293827 w 3293827"/>
                  <a:gd name="connsiteY5" fmla="*/ 0 h 2422088"/>
                  <a:gd name="connsiteX6" fmla="*/ 3293827 w 3293827"/>
                  <a:gd name="connsiteY6" fmla="*/ 653964 h 2422088"/>
                  <a:gd name="connsiteX7" fmla="*/ 3293827 w 3293827"/>
                  <a:gd name="connsiteY7" fmla="*/ 1259486 h 2422088"/>
                  <a:gd name="connsiteX8" fmla="*/ 3293827 w 3293827"/>
                  <a:gd name="connsiteY8" fmla="*/ 1816566 h 2422088"/>
                  <a:gd name="connsiteX9" fmla="*/ 3293827 w 3293827"/>
                  <a:gd name="connsiteY9" fmla="*/ 2422088 h 2422088"/>
                  <a:gd name="connsiteX10" fmla="*/ 2635062 w 3293827"/>
                  <a:gd name="connsiteY10" fmla="*/ 2422088 h 2422088"/>
                  <a:gd name="connsiteX11" fmla="*/ 2075111 w 3293827"/>
                  <a:gd name="connsiteY11" fmla="*/ 2422088 h 2422088"/>
                  <a:gd name="connsiteX12" fmla="*/ 1383407 w 3293827"/>
                  <a:gd name="connsiteY12" fmla="*/ 2422088 h 2422088"/>
                  <a:gd name="connsiteX13" fmla="*/ 658765 w 3293827"/>
                  <a:gd name="connsiteY13" fmla="*/ 2422088 h 2422088"/>
                  <a:gd name="connsiteX14" fmla="*/ 0 w 3293827"/>
                  <a:gd name="connsiteY14" fmla="*/ 2422088 h 2422088"/>
                  <a:gd name="connsiteX15" fmla="*/ 0 w 3293827"/>
                  <a:gd name="connsiteY15" fmla="*/ 1840787 h 2422088"/>
                  <a:gd name="connsiteX16" fmla="*/ 0 w 3293827"/>
                  <a:gd name="connsiteY16" fmla="*/ 1259486 h 2422088"/>
                  <a:gd name="connsiteX17" fmla="*/ 0 w 3293827"/>
                  <a:gd name="connsiteY17" fmla="*/ 702406 h 2422088"/>
                  <a:gd name="connsiteX18" fmla="*/ 0 w 3293827"/>
                  <a:gd name="connsiteY18" fmla="*/ 0 h 242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3827" h="2422088" fill="none" extrusionOk="0">
                    <a:moveTo>
                      <a:pt x="0" y="0"/>
                    </a:moveTo>
                    <a:cubicBezTo>
                      <a:pt x="232931" y="607"/>
                      <a:pt x="315014" y="5656"/>
                      <a:pt x="625827" y="0"/>
                    </a:cubicBezTo>
                    <a:cubicBezTo>
                      <a:pt x="936640" y="-5656"/>
                      <a:pt x="948069" y="-15392"/>
                      <a:pt x="1251654" y="0"/>
                    </a:cubicBezTo>
                    <a:cubicBezTo>
                      <a:pt x="1555239" y="15392"/>
                      <a:pt x="1684573" y="21452"/>
                      <a:pt x="1844543" y="0"/>
                    </a:cubicBezTo>
                    <a:cubicBezTo>
                      <a:pt x="2004513" y="-21452"/>
                      <a:pt x="2348721" y="19933"/>
                      <a:pt x="2569185" y="0"/>
                    </a:cubicBezTo>
                    <a:cubicBezTo>
                      <a:pt x="2789649" y="-19933"/>
                      <a:pt x="3018404" y="-25737"/>
                      <a:pt x="3293827" y="0"/>
                    </a:cubicBezTo>
                    <a:cubicBezTo>
                      <a:pt x="3304800" y="188308"/>
                      <a:pt x="3285396" y="500312"/>
                      <a:pt x="3293827" y="653964"/>
                    </a:cubicBezTo>
                    <a:cubicBezTo>
                      <a:pt x="3302258" y="807616"/>
                      <a:pt x="3294582" y="966166"/>
                      <a:pt x="3293827" y="1259486"/>
                    </a:cubicBezTo>
                    <a:cubicBezTo>
                      <a:pt x="3293072" y="1552806"/>
                      <a:pt x="3309720" y="1692873"/>
                      <a:pt x="3293827" y="1816566"/>
                    </a:cubicBezTo>
                    <a:cubicBezTo>
                      <a:pt x="3277934" y="1940259"/>
                      <a:pt x="3306640" y="2246486"/>
                      <a:pt x="3293827" y="2422088"/>
                    </a:cubicBezTo>
                    <a:cubicBezTo>
                      <a:pt x="2965858" y="2405476"/>
                      <a:pt x="2942607" y="2428842"/>
                      <a:pt x="2635062" y="2422088"/>
                    </a:cubicBezTo>
                    <a:cubicBezTo>
                      <a:pt x="2327518" y="2415334"/>
                      <a:pt x="2238268" y="2440165"/>
                      <a:pt x="2075111" y="2422088"/>
                    </a:cubicBezTo>
                    <a:cubicBezTo>
                      <a:pt x="1911954" y="2404011"/>
                      <a:pt x="1597751" y="2453603"/>
                      <a:pt x="1383407" y="2422088"/>
                    </a:cubicBezTo>
                    <a:cubicBezTo>
                      <a:pt x="1169063" y="2390573"/>
                      <a:pt x="866889" y="2433301"/>
                      <a:pt x="658765" y="2422088"/>
                    </a:cubicBezTo>
                    <a:cubicBezTo>
                      <a:pt x="450641" y="2410875"/>
                      <a:pt x="278295" y="2441531"/>
                      <a:pt x="0" y="2422088"/>
                    </a:cubicBezTo>
                    <a:cubicBezTo>
                      <a:pt x="-6657" y="2294710"/>
                      <a:pt x="-22742" y="1999940"/>
                      <a:pt x="0" y="1840787"/>
                    </a:cubicBezTo>
                    <a:cubicBezTo>
                      <a:pt x="22742" y="1681634"/>
                      <a:pt x="-11526" y="1471490"/>
                      <a:pt x="0" y="1259486"/>
                    </a:cubicBezTo>
                    <a:cubicBezTo>
                      <a:pt x="11526" y="1047482"/>
                      <a:pt x="17541" y="941932"/>
                      <a:pt x="0" y="702406"/>
                    </a:cubicBezTo>
                    <a:cubicBezTo>
                      <a:pt x="-17541" y="462880"/>
                      <a:pt x="-33880" y="303942"/>
                      <a:pt x="0" y="0"/>
                    </a:cubicBezTo>
                    <a:close/>
                  </a:path>
                  <a:path w="3293827" h="2422088" stroke="0" extrusionOk="0">
                    <a:moveTo>
                      <a:pt x="0" y="0"/>
                    </a:moveTo>
                    <a:cubicBezTo>
                      <a:pt x="271812" y="-15347"/>
                      <a:pt x="447410" y="18021"/>
                      <a:pt x="658765" y="0"/>
                    </a:cubicBezTo>
                    <a:cubicBezTo>
                      <a:pt x="870120" y="-18021"/>
                      <a:pt x="1175325" y="-13526"/>
                      <a:pt x="1383407" y="0"/>
                    </a:cubicBezTo>
                    <a:cubicBezTo>
                      <a:pt x="1591489" y="13526"/>
                      <a:pt x="1803608" y="7941"/>
                      <a:pt x="1943358" y="0"/>
                    </a:cubicBezTo>
                    <a:cubicBezTo>
                      <a:pt x="2083108" y="-7941"/>
                      <a:pt x="2357429" y="16299"/>
                      <a:pt x="2668000" y="0"/>
                    </a:cubicBezTo>
                    <a:cubicBezTo>
                      <a:pt x="2978571" y="-16299"/>
                      <a:pt x="3037521" y="-19618"/>
                      <a:pt x="3293827" y="0"/>
                    </a:cubicBezTo>
                    <a:cubicBezTo>
                      <a:pt x="3301685" y="229435"/>
                      <a:pt x="3316905" y="403353"/>
                      <a:pt x="3293827" y="605522"/>
                    </a:cubicBezTo>
                    <a:cubicBezTo>
                      <a:pt x="3270749" y="807691"/>
                      <a:pt x="3303087" y="898159"/>
                      <a:pt x="3293827" y="1138381"/>
                    </a:cubicBezTo>
                    <a:cubicBezTo>
                      <a:pt x="3284567" y="1378603"/>
                      <a:pt x="3303858" y="1441952"/>
                      <a:pt x="3293827" y="1695462"/>
                    </a:cubicBezTo>
                    <a:cubicBezTo>
                      <a:pt x="3283796" y="1948972"/>
                      <a:pt x="3327566" y="2260460"/>
                      <a:pt x="3293827" y="2422088"/>
                    </a:cubicBezTo>
                    <a:cubicBezTo>
                      <a:pt x="2990616" y="2413446"/>
                      <a:pt x="2957479" y="2418393"/>
                      <a:pt x="2668000" y="2422088"/>
                    </a:cubicBezTo>
                    <a:cubicBezTo>
                      <a:pt x="2378521" y="2425783"/>
                      <a:pt x="2277338" y="2438893"/>
                      <a:pt x="1976296" y="2422088"/>
                    </a:cubicBezTo>
                    <a:cubicBezTo>
                      <a:pt x="1675254" y="2405283"/>
                      <a:pt x="1581945" y="2426027"/>
                      <a:pt x="1284593" y="2422088"/>
                    </a:cubicBezTo>
                    <a:cubicBezTo>
                      <a:pt x="987241" y="2418149"/>
                      <a:pt x="888468" y="2408624"/>
                      <a:pt x="625827" y="2422088"/>
                    </a:cubicBezTo>
                    <a:cubicBezTo>
                      <a:pt x="363186" y="2435552"/>
                      <a:pt x="260518" y="2392050"/>
                      <a:pt x="0" y="2422088"/>
                    </a:cubicBezTo>
                    <a:cubicBezTo>
                      <a:pt x="-18018" y="2276036"/>
                      <a:pt x="-3602" y="2033650"/>
                      <a:pt x="0" y="1816566"/>
                    </a:cubicBezTo>
                    <a:cubicBezTo>
                      <a:pt x="3602" y="1599482"/>
                      <a:pt x="-2760" y="1381019"/>
                      <a:pt x="0" y="1259486"/>
                    </a:cubicBezTo>
                    <a:cubicBezTo>
                      <a:pt x="2760" y="1137953"/>
                      <a:pt x="20550" y="970998"/>
                      <a:pt x="0" y="726626"/>
                    </a:cubicBezTo>
                    <a:cubicBezTo>
                      <a:pt x="-20550" y="482254"/>
                      <a:pt x="13543" y="222105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C7E61B4-87B5-40AF-89EC-02CDEB75A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462" y="3494022"/>
                <a:ext cx="3293827" cy="2422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custGeom>
                        <a:avLst/>
                        <a:gdLst>
                          <a:gd name="connsiteX0" fmla="*/ 0 w 3293827"/>
                          <a:gd name="connsiteY0" fmla="*/ 0 h 2422088"/>
                          <a:gd name="connsiteX1" fmla="*/ 625827 w 3293827"/>
                          <a:gd name="connsiteY1" fmla="*/ 0 h 2422088"/>
                          <a:gd name="connsiteX2" fmla="*/ 1251654 w 3293827"/>
                          <a:gd name="connsiteY2" fmla="*/ 0 h 2422088"/>
                          <a:gd name="connsiteX3" fmla="*/ 1844543 w 3293827"/>
                          <a:gd name="connsiteY3" fmla="*/ 0 h 2422088"/>
                          <a:gd name="connsiteX4" fmla="*/ 2569185 w 3293827"/>
                          <a:gd name="connsiteY4" fmla="*/ 0 h 2422088"/>
                          <a:gd name="connsiteX5" fmla="*/ 3293827 w 3293827"/>
                          <a:gd name="connsiteY5" fmla="*/ 0 h 2422088"/>
                          <a:gd name="connsiteX6" fmla="*/ 3293827 w 3293827"/>
                          <a:gd name="connsiteY6" fmla="*/ 653964 h 2422088"/>
                          <a:gd name="connsiteX7" fmla="*/ 3293827 w 3293827"/>
                          <a:gd name="connsiteY7" fmla="*/ 1259486 h 2422088"/>
                          <a:gd name="connsiteX8" fmla="*/ 3293827 w 3293827"/>
                          <a:gd name="connsiteY8" fmla="*/ 1816566 h 2422088"/>
                          <a:gd name="connsiteX9" fmla="*/ 3293827 w 3293827"/>
                          <a:gd name="connsiteY9" fmla="*/ 2422088 h 2422088"/>
                          <a:gd name="connsiteX10" fmla="*/ 2635062 w 3293827"/>
                          <a:gd name="connsiteY10" fmla="*/ 2422088 h 2422088"/>
                          <a:gd name="connsiteX11" fmla="*/ 2075111 w 3293827"/>
                          <a:gd name="connsiteY11" fmla="*/ 2422088 h 2422088"/>
                          <a:gd name="connsiteX12" fmla="*/ 1383407 w 3293827"/>
                          <a:gd name="connsiteY12" fmla="*/ 2422088 h 2422088"/>
                          <a:gd name="connsiteX13" fmla="*/ 658765 w 3293827"/>
                          <a:gd name="connsiteY13" fmla="*/ 2422088 h 2422088"/>
                          <a:gd name="connsiteX14" fmla="*/ 0 w 3293827"/>
                          <a:gd name="connsiteY14" fmla="*/ 2422088 h 2422088"/>
                          <a:gd name="connsiteX15" fmla="*/ 0 w 3293827"/>
                          <a:gd name="connsiteY15" fmla="*/ 1840787 h 2422088"/>
                          <a:gd name="connsiteX16" fmla="*/ 0 w 3293827"/>
                          <a:gd name="connsiteY16" fmla="*/ 1259486 h 2422088"/>
                          <a:gd name="connsiteX17" fmla="*/ 0 w 3293827"/>
                          <a:gd name="connsiteY17" fmla="*/ 702406 h 2422088"/>
                          <a:gd name="connsiteX18" fmla="*/ 0 w 3293827"/>
                          <a:gd name="connsiteY18" fmla="*/ 0 h 242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293827" h="2422088" fill="none" extrusionOk="0">
                            <a:moveTo>
                              <a:pt x="0" y="0"/>
                            </a:moveTo>
                            <a:cubicBezTo>
                              <a:pt x="232931" y="607"/>
                              <a:pt x="315014" y="5656"/>
                              <a:pt x="625827" y="0"/>
                            </a:cubicBezTo>
                            <a:cubicBezTo>
                              <a:pt x="936640" y="-5656"/>
                              <a:pt x="948069" y="-15392"/>
                              <a:pt x="1251654" y="0"/>
                            </a:cubicBezTo>
                            <a:cubicBezTo>
                              <a:pt x="1555239" y="15392"/>
                              <a:pt x="1684573" y="21452"/>
                              <a:pt x="1844543" y="0"/>
                            </a:cubicBezTo>
                            <a:cubicBezTo>
                              <a:pt x="2004513" y="-21452"/>
                              <a:pt x="2348721" y="19933"/>
                              <a:pt x="2569185" y="0"/>
                            </a:cubicBezTo>
                            <a:cubicBezTo>
                              <a:pt x="2789649" y="-19933"/>
                              <a:pt x="3018404" y="-25737"/>
                              <a:pt x="3293827" y="0"/>
                            </a:cubicBezTo>
                            <a:cubicBezTo>
                              <a:pt x="3304800" y="188308"/>
                              <a:pt x="3285396" y="500312"/>
                              <a:pt x="3293827" y="653964"/>
                            </a:cubicBezTo>
                            <a:cubicBezTo>
                              <a:pt x="3302258" y="807616"/>
                              <a:pt x="3294582" y="966166"/>
                              <a:pt x="3293827" y="1259486"/>
                            </a:cubicBezTo>
                            <a:cubicBezTo>
                              <a:pt x="3293072" y="1552806"/>
                              <a:pt x="3309720" y="1692873"/>
                              <a:pt x="3293827" y="1816566"/>
                            </a:cubicBezTo>
                            <a:cubicBezTo>
                              <a:pt x="3277934" y="1940259"/>
                              <a:pt x="3306640" y="2246486"/>
                              <a:pt x="3293827" y="2422088"/>
                            </a:cubicBezTo>
                            <a:cubicBezTo>
                              <a:pt x="2965858" y="2405476"/>
                              <a:pt x="2942607" y="2428842"/>
                              <a:pt x="2635062" y="2422088"/>
                            </a:cubicBezTo>
                            <a:cubicBezTo>
                              <a:pt x="2327518" y="2415334"/>
                              <a:pt x="2238268" y="2440165"/>
                              <a:pt x="2075111" y="2422088"/>
                            </a:cubicBezTo>
                            <a:cubicBezTo>
                              <a:pt x="1911954" y="2404011"/>
                              <a:pt x="1597751" y="2453603"/>
                              <a:pt x="1383407" y="2422088"/>
                            </a:cubicBezTo>
                            <a:cubicBezTo>
                              <a:pt x="1169063" y="2390573"/>
                              <a:pt x="866889" y="2433301"/>
                              <a:pt x="658765" y="2422088"/>
                            </a:cubicBezTo>
                            <a:cubicBezTo>
                              <a:pt x="450641" y="2410875"/>
                              <a:pt x="278295" y="2441531"/>
                              <a:pt x="0" y="2422088"/>
                            </a:cubicBezTo>
                            <a:cubicBezTo>
                              <a:pt x="-6657" y="2294710"/>
                              <a:pt x="-22742" y="1999940"/>
                              <a:pt x="0" y="1840787"/>
                            </a:cubicBezTo>
                            <a:cubicBezTo>
                              <a:pt x="22742" y="1681634"/>
                              <a:pt x="-11526" y="1471490"/>
                              <a:pt x="0" y="1259486"/>
                            </a:cubicBezTo>
                            <a:cubicBezTo>
                              <a:pt x="11526" y="1047482"/>
                              <a:pt x="17541" y="941932"/>
                              <a:pt x="0" y="702406"/>
                            </a:cubicBezTo>
                            <a:cubicBezTo>
                              <a:pt x="-17541" y="462880"/>
                              <a:pt x="-33880" y="303942"/>
                              <a:pt x="0" y="0"/>
                            </a:cubicBezTo>
                            <a:close/>
                          </a:path>
                          <a:path w="3293827" h="2422088" stroke="0" extrusionOk="0">
                            <a:moveTo>
                              <a:pt x="0" y="0"/>
                            </a:moveTo>
                            <a:cubicBezTo>
                              <a:pt x="271812" y="-15347"/>
                              <a:pt x="447410" y="18021"/>
                              <a:pt x="658765" y="0"/>
                            </a:cubicBezTo>
                            <a:cubicBezTo>
                              <a:pt x="870120" y="-18021"/>
                              <a:pt x="1175325" y="-13526"/>
                              <a:pt x="1383407" y="0"/>
                            </a:cubicBezTo>
                            <a:cubicBezTo>
                              <a:pt x="1591489" y="13526"/>
                              <a:pt x="1803608" y="7941"/>
                              <a:pt x="1943358" y="0"/>
                            </a:cubicBezTo>
                            <a:cubicBezTo>
                              <a:pt x="2083108" y="-7941"/>
                              <a:pt x="2357429" y="16299"/>
                              <a:pt x="2668000" y="0"/>
                            </a:cubicBezTo>
                            <a:cubicBezTo>
                              <a:pt x="2978571" y="-16299"/>
                              <a:pt x="3037521" y="-19618"/>
                              <a:pt x="3293827" y="0"/>
                            </a:cubicBezTo>
                            <a:cubicBezTo>
                              <a:pt x="3301685" y="229435"/>
                              <a:pt x="3316905" y="403353"/>
                              <a:pt x="3293827" y="605522"/>
                            </a:cubicBezTo>
                            <a:cubicBezTo>
                              <a:pt x="3270749" y="807691"/>
                              <a:pt x="3303087" y="898159"/>
                              <a:pt x="3293827" y="1138381"/>
                            </a:cubicBezTo>
                            <a:cubicBezTo>
                              <a:pt x="3284567" y="1378603"/>
                              <a:pt x="3303858" y="1441952"/>
                              <a:pt x="3293827" y="1695462"/>
                            </a:cubicBezTo>
                            <a:cubicBezTo>
                              <a:pt x="3283796" y="1948972"/>
                              <a:pt x="3327566" y="2260460"/>
                              <a:pt x="3293827" y="2422088"/>
                            </a:cubicBezTo>
                            <a:cubicBezTo>
                              <a:pt x="2990616" y="2413446"/>
                              <a:pt x="2957479" y="2418393"/>
                              <a:pt x="2668000" y="2422088"/>
                            </a:cubicBezTo>
                            <a:cubicBezTo>
                              <a:pt x="2378521" y="2425783"/>
                              <a:pt x="2277338" y="2438893"/>
                              <a:pt x="1976296" y="2422088"/>
                            </a:cubicBezTo>
                            <a:cubicBezTo>
                              <a:pt x="1675254" y="2405283"/>
                              <a:pt x="1581945" y="2426027"/>
                              <a:pt x="1284593" y="2422088"/>
                            </a:cubicBezTo>
                            <a:cubicBezTo>
                              <a:pt x="987241" y="2418149"/>
                              <a:pt x="888468" y="2408624"/>
                              <a:pt x="625827" y="2422088"/>
                            </a:cubicBezTo>
                            <a:cubicBezTo>
                              <a:pt x="363186" y="2435552"/>
                              <a:pt x="260518" y="2392050"/>
                              <a:pt x="0" y="2422088"/>
                            </a:cubicBezTo>
                            <a:cubicBezTo>
                              <a:pt x="-18018" y="2276036"/>
                              <a:pt x="-3602" y="2033650"/>
                              <a:pt x="0" y="1816566"/>
                            </a:cubicBezTo>
                            <a:cubicBezTo>
                              <a:pt x="3602" y="1599482"/>
                              <a:pt x="-2760" y="1381019"/>
                              <a:pt x="0" y="1259486"/>
                            </a:cubicBezTo>
                            <a:cubicBezTo>
                              <a:pt x="2760" y="1137953"/>
                              <a:pt x="20550" y="970998"/>
                              <a:pt x="0" y="726626"/>
                            </a:cubicBezTo>
                            <a:cubicBezTo>
                              <a:pt x="-20550" y="482254"/>
                              <a:pt x="13543" y="2221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0CCCC769-2789-4280-B36B-D6099DE54B2B}"/>
              </a:ext>
            </a:extLst>
          </p:cNvPr>
          <p:cNvSpPr/>
          <p:nvPr/>
        </p:nvSpPr>
        <p:spPr>
          <a:xfrm>
            <a:off x="6990194" y="3643201"/>
            <a:ext cx="3154680" cy="1307171"/>
          </a:xfrm>
          <a:prstGeom prst="rect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333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Long Short-Term Memory</a:t>
            </a:r>
            <a:br>
              <a:rPr lang="en-US" dirty="0"/>
            </a:br>
            <a:r>
              <a:rPr lang="en-US" dirty="0"/>
              <a:t>Forward-Backward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72835503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586B3C6-779F-413A-AEA1-BD3B997DB9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019" y="2829158"/>
            <a:ext cx="4573038" cy="296294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023117" y="1252438"/>
                <a:ext cx="3293827" cy="567295"/>
              </a:xfrm>
              <a:custGeom>
                <a:avLst/>
                <a:gdLst>
                  <a:gd name="connsiteX0" fmla="*/ 0 w 3293827"/>
                  <a:gd name="connsiteY0" fmla="*/ 0 h 567295"/>
                  <a:gd name="connsiteX1" fmla="*/ 691704 w 3293827"/>
                  <a:gd name="connsiteY1" fmla="*/ 0 h 567295"/>
                  <a:gd name="connsiteX2" fmla="*/ 1383407 w 3293827"/>
                  <a:gd name="connsiteY2" fmla="*/ 0 h 567295"/>
                  <a:gd name="connsiteX3" fmla="*/ 2009234 w 3293827"/>
                  <a:gd name="connsiteY3" fmla="*/ 0 h 567295"/>
                  <a:gd name="connsiteX4" fmla="*/ 2602123 w 3293827"/>
                  <a:gd name="connsiteY4" fmla="*/ 0 h 567295"/>
                  <a:gd name="connsiteX5" fmla="*/ 3293827 w 3293827"/>
                  <a:gd name="connsiteY5" fmla="*/ 0 h 567295"/>
                  <a:gd name="connsiteX6" fmla="*/ 3293827 w 3293827"/>
                  <a:gd name="connsiteY6" fmla="*/ 567295 h 567295"/>
                  <a:gd name="connsiteX7" fmla="*/ 2602123 w 3293827"/>
                  <a:gd name="connsiteY7" fmla="*/ 567295 h 567295"/>
                  <a:gd name="connsiteX8" fmla="*/ 2042173 w 3293827"/>
                  <a:gd name="connsiteY8" fmla="*/ 567295 h 567295"/>
                  <a:gd name="connsiteX9" fmla="*/ 1383407 w 3293827"/>
                  <a:gd name="connsiteY9" fmla="*/ 567295 h 567295"/>
                  <a:gd name="connsiteX10" fmla="*/ 790518 w 3293827"/>
                  <a:gd name="connsiteY10" fmla="*/ 567295 h 567295"/>
                  <a:gd name="connsiteX11" fmla="*/ 0 w 3293827"/>
                  <a:gd name="connsiteY11" fmla="*/ 567295 h 567295"/>
                  <a:gd name="connsiteX12" fmla="*/ 0 w 3293827"/>
                  <a:gd name="connsiteY12" fmla="*/ 0 h 56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827" h="567295" fill="none" extrusionOk="0">
                    <a:moveTo>
                      <a:pt x="0" y="0"/>
                    </a:moveTo>
                    <a:cubicBezTo>
                      <a:pt x="217448" y="-22073"/>
                      <a:pt x="535334" y="-4544"/>
                      <a:pt x="691704" y="0"/>
                    </a:cubicBezTo>
                    <a:cubicBezTo>
                      <a:pt x="848074" y="4544"/>
                      <a:pt x="1143840" y="-21222"/>
                      <a:pt x="1383407" y="0"/>
                    </a:cubicBezTo>
                    <a:cubicBezTo>
                      <a:pt x="1622974" y="21222"/>
                      <a:pt x="1858221" y="1572"/>
                      <a:pt x="2009234" y="0"/>
                    </a:cubicBezTo>
                    <a:cubicBezTo>
                      <a:pt x="2160247" y="-1572"/>
                      <a:pt x="2345661" y="6292"/>
                      <a:pt x="2602123" y="0"/>
                    </a:cubicBezTo>
                    <a:cubicBezTo>
                      <a:pt x="2858585" y="-6292"/>
                      <a:pt x="3114755" y="12728"/>
                      <a:pt x="3293827" y="0"/>
                    </a:cubicBezTo>
                    <a:cubicBezTo>
                      <a:pt x="3300290" y="159520"/>
                      <a:pt x="3278530" y="326806"/>
                      <a:pt x="3293827" y="567295"/>
                    </a:cubicBezTo>
                    <a:cubicBezTo>
                      <a:pt x="3095593" y="557724"/>
                      <a:pt x="2754067" y="559228"/>
                      <a:pt x="2602123" y="567295"/>
                    </a:cubicBezTo>
                    <a:cubicBezTo>
                      <a:pt x="2450179" y="575362"/>
                      <a:pt x="2280304" y="546667"/>
                      <a:pt x="2042173" y="567295"/>
                    </a:cubicBezTo>
                    <a:cubicBezTo>
                      <a:pt x="1804042" y="587924"/>
                      <a:pt x="1692319" y="581794"/>
                      <a:pt x="1383407" y="567295"/>
                    </a:cubicBezTo>
                    <a:cubicBezTo>
                      <a:pt x="1074495" y="552796"/>
                      <a:pt x="950848" y="594770"/>
                      <a:pt x="790518" y="567295"/>
                    </a:cubicBezTo>
                    <a:cubicBezTo>
                      <a:pt x="630188" y="539820"/>
                      <a:pt x="330294" y="528476"/>
                      <a:pt x="0" y="567295"/>
                    </a:cubicBezTo>
                    <a:cubicBezTo>
                      <a:pt x="12168" y="378432"/>
                      <a:pt x="3603" y="160702"/>
                      <a:pt x="0" y="0"/>
                    </a:cubicBezTo>
                    <a:close/>
                  </a:path>
                  <a:path w="3293827" h="567295" stroke="0" extrusionOk="0">
                    <a:moveTo>
                      <a:pt x="0" y="0"/>
                    </a:moveTo>
                    <a:cubicBezTo>
                      <a:pt x="266609" y="14837"/>
                      <a:pt x="314054" y="-20284"/>
                      <a:pt x="625827" y="0"/>
                    </a:cubicBezTo>
                    <a:cubicBezTo>
                      <a:pt x="937600" y="20284"/>
                      <a:pt x="1188423" y="-4415"/>
                      <a:pt x="1350469" y="0"/>
                    </a:cubicBezTo>
                    <a:cubicBezTo>
                      <a:pt x="1512515" y="4415"/>
                      <a:pt x="1776047" y="-13724"/>
                      <a:pt x="1943358" y="0"/>
                    </a:cubicBezTo>
                    <a:cubicBezTo>
                      <a:pt x="2110669" y="13724"/>
                      <a:pt x="2355291" y="26415"/>
                      <a:pt x="2569185" y="0"/>
                    </a:cubicBezTo>
                    <a:cubicBezTo>
                      <a:pt x="2783079" y="-26415"/>
                      <a:pt x="2975849" y="-5199"/>
                      <a:pt x="3293827" y="0"/>
                    </a:cubicBezTo>
                    <a:cubicBezTo>
                      <a:pt x="3269516" y="255026"/>
                      <a:pt x="3278131" y="393802"/>
                      <a:pt x="3293827" y="567295"/>
                    </a:cubicBezTo>
                    <a:cubicBezTo>
                      <a:pt x="3009608" y="589770"/>
                      <a:pt x="2959379" y="568611"/>
                      <a:pt x="2700938" y="567295"/>
                    </a:cubicBezTo>
                    <a:cubicBezTo>
                      <a:pt x="2442497" y="565979"/>
                      <a:pt x="2354442" y="542528"/>
                      <a:pt x="2108049" y="567295"/>
                    </a:cubicBezTo>
                    <a:cubicBezTo>
                      <a:pt x="1861656" y="592062"/>
                      <a:pt x="1674115" y="547195"/>
                      <a:pt x="1515160" y="567295"/>
                    </a:cubicBezTo>
                    <a:cubicBezTo>
                      <a:pt x="1356205" y="587395"/>
                      <a:pt x="1170131" y="549848"/>
                      <a:pt x="955210" y="567295"/>
                    </a:cubicBezTo>
                    <a:cubicBezTo>
                      <a:pt x="740289" y="584743"/>
                      <a:pt x="447555" y="581413"/>
                      <a:pt x="0" y="567295"/>
                    </a:cubicBezTo>
                    <a:cubicBezTo>
                      <a:pt x="-26122" y="424549"/>
                      <a:pt x="25861" y="234456"/>
                      <a:pt x="0" y="0"/>
                    </a:cubicBezTo>
                    <a:close/>
                  </a:path>
                </a:pathLst>
              </a:custGeom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3399537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 anchor="ctr" anchorCtr="0">
                <a:noAutofit/>
              </a:bodyPr>
              <a:lstStyle/>
              <a:p>
                <a:pPr>
                  <a:tabLst>
                    <a:tab pos="112713" algn="l"/>
                  </a:tabLst>
                </a:pPr>
                <a:r>
                  <a:rPr lang="en-US" sz="2000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1252438"/>
                <a:ext cx="3293827" cy="567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339953738">
                      <a:custGeom>
                        <a:avLst/>
                        <a:gdLst>
                          <a:gd name="connsiteX0" fmla="*/ 0 w 3293827"/>
                          <a:gd name="connsiteY0" fmla="*/ 0 h 567295"/>
                          <a:gd name="connsiteX1" fmla="*/ 691704 w 3293827"/>
                          <a:gd name="connsiteY1" fmla="*/ 0 h 567295"/>
                          <a:gd name="connsiteX2" fmla="*/ 1383407 w 3293827"/>
                          <a:gd name="connsiteY2" fmla="*/ 0 h 567295"/>
                          <a:gd name="connsiteX3" fmla="*/ 2009234 w 3293827"/>
                          <a:gd name="connsiteY3" fmla="*/ 0 h 567295"/>
                          <a:gd name="connsiteX4" fmla="*/ 2602123 w 3293827"/>
                          <a:gd name="connsiteY4" fmla="*/ 0 h 567295"/>
                          <a:gd name="connsiteX5" fmla="*/ 3293827 w 3293827"/>
                          <a:gd name="connsiteY5" fmla="*/ 0 h 567295"/>
                          <a:gd name="connsiteX6" fmla="*/ 3293827 w 3293827"/>
                          <a:gd name="connsiteY6" fmla="*/ 567295 h 567295"/>
                          <a:gd name="connsiteX7" fmla="*/ 2602123 w 3293827"/>
                          <a:gd name="connsiteY7" fmla="*/ 567295 h 567295"/>
                          <a:gd name="connsiteX8" fmla="*/ 2042173 w 3293827"/>
                          <a:gd name="connsiteY8" fmla="*/ 567295 h 567295"/>
                          <a:gd name="connsiteX9" fmla="*/ 1383407 w 3293827"/>
                          <a:gd name="connsiteY9" fmla="*/ 567295 h 567295"/>
                          <a:gd name="connsiteX10" fmla="*/ 790518 w 3293827"/>
                          <a:gd name="connsiteY10" fmla="*/ 567295 h 567295"/>
                          <a:gd name="connsiteX11" fmla="*/ 0 w 3293827"/>
                          <a:gd name="connsiteY11" fmla="*/ 567295 h 567295"/>
                          <a:gd name="connsiteX12" fmla="*/ 0 w 3293827"/>
                          <a:gd name="connsiteY12" fmla="*/ 0 h 5672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293827" h="567295" fill="none" extrusionOk="0">
                            <a:moveTo>
                              <a:pt x="0" y="0"/>
                            </a:moveTo>
                            <a:cubicBezTo>
                              <a:pt x="217448" y="-22073"/>
                              <a:pt x="535334" y="-4544"/>
                              <a:pt x="691704" y="0"/>
                            </a:cubicBezTo>
                            <a:cubicBezTo>
                              <a:pt x="848074" y="4544"/>
                              <a:pt x="1143840" y="-21222"/>
                              <a:pt x="1383407" y="0"/>
                            </a:cubicBezTo>
                            <a:cubicBezTo>
                              <a:pt x="1622974" y="21222"/>
                              <a:pt x="1858221" y="1572"/>
                              <a:pt x="2009234" y="0"/>
                            </a:cubicBezTo>
                            <a:cubicBezTo>
                              <a:pt x="2160247" y="-1572"/>
                              <a:pt x="2345661" y="6292"/>
                              <a:pt x="2602123" y="0"/>
                            </a:cubicBezTo>
                            <a:cubicBezTo>
                              <a:pt x="2858585" y="-6292"/>
                              <a:pt x="3114755" y="12728"/>
                              <a:pt x="3293827" y="0"/>
                            </a:cubicBezTo>
                            <a:cubicBezTo>
                              <a:pt x="3300290" y="159520"/>
                              <a:pt x="3278530" y="326806"/>
                              <a:pt x="3293827" y="567295"/>
                            </a:cubicBezTo>
                            <a:cubicBezTo>
                              <a:pt x="3095593" y="557724"/>
                              <a:pt x="2754067" y="559228"/>
                              <a:pt x="2602123" y="567295"/>
                            </a:cubicBezTo>
                            <a:cubicBezTo>
                              <a:pt x="2450179" y="575362"/>
                              <a:pt x="2280304" y="546667"/>
                              <a:pt x="2042173" y="567295"/>
                            </a:cubicBezTo>
                            <a:cubicBezTo>
                              <a:pt x="1804042" y="587924"/>
                              <a:pt x="1692319" y="581794"/>
                              <a:pt x="1383407" y="567295"/>
                            </a:cubicBezTo>
                            <a:cubicBezTo>
                              <a:pt x="1074495" y="552796"/>
                              <a:pt x="950848" y="594770"/>
                              <a:pt x="790518" y="567295"/>
                            </a:cubicBezTo>
                            <a:cubicBezTo>
                              <a:pt x="630188" y="539820"/>
                              <a:pt x="330294" y="528476"/>
                              <a:pt x="0" y="567295"/>
                            </a:cubicBezTo>
                            <a:cubicBezTo>
                              <a:pt x="12168" y="378432"/>
                              <a:pt x="3603" y="160702"/>
                              <a:pt x="0" y="0"/>
                            </a:cubicBezTo>
                            <a:close/>
                          </a:path>
                          <a:path w="3293827" h="567295" stroke="0" extrusionOk="0">
                            <a:moveTo>
                              <a:pt x="0" y="0"/>
                            </a:moveTo>
                            <a:cubicBezTo>
                              <a:pt x="266609" y="14837"/>
                              <a:pt x="314054" y="-20284"/>
                              <a:pt x="625827" y="0"/>
                            </a:cubicBezTo>
                            <a:cubicBezTo>
                              <a:pt x="937600" y="20284"/>
                              <a:pt x="1188423" y="-4415"/>
                              <a:pt x="1350469" y="0"/>
                            </a:cubicBezTo>
                            <a:cubicBezTo>
                              <a:pt x="1512515" y="4415"/>
                              <a:pt x="1776047" y="-13724"/>
                              <a:pt x="1943358" y="0"/>
                            </a:cubicBezTo>
                            <a:cubicBezTo>
                              <a:pt x="2110669" y="13724"/>
                              <a:pt x="2355291" y="26415"/>
                              <a:pt x="2569185" y="0"/>
                            </a:cubicBezTo>
                            <a:cubicBezTo>
                              <a:pt x="2783079" y="-26415"/>
                              <a:pt x="2975849" y="-5199"/>
                              <a:pt x="3293827" y="0"/>
                            </a:cubicBezTo>
                            <a:cubicBezTo>
                              <a:pt x="3269516" y="255026"/>
                              <a:pt x="3278131" y="393802"/>
                              <a:pt x="3293827" y="567295"/>
                            </a:cubicBezTo>
                            <a:cubicBezTo>
                              <a:pt x="3009608" y="589770"/>
                              <a:pt x="2959379" y="568611"/>
                              <a:pt x="2700938" y="567295"/>
                            </a:cubicBezTo>
                            <a:cubicBezTo>
                              <a:pt x="2442497" y="565979"/>
                              <a:pt x="2354442" y="542528"/>
                              <a:pt x="2108049" y="567295"/>
                            </a:cubicBezTo>
                            <a:cubicBezTo>
                              <a:pt x="1861656" y="592062"/>
                              <a:pt x="1674115" y="547195"/>
                              <a:pt x="1515160" y="567295"/>
                            </a:cubicBezTo>
                            <a:cubicBezTo>
                              <a:pt x="1356205" y="587395"/>
                              <a:pt x="1170131" y="549848"/>
                              <a:pt x="955210" y="567295"/>
                            </a:cubicBezTo>
                            <a:cubicBezTo>
                              <a:pt x="740289" y="584743"/>
                              <a:pt x="447555" y="581413"/>
                              <a:pt x="0" y="567295"/>
                            </a:cubicBezTo>
                            <a:cubicBezTo>
                              <a:pt x="-26122" y="424549"/>
                              <a:pt x="25861" y="23445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023117" y="1877294"/>
                <a:ext cx="3293828" cy="507952"/>
              </a:xfrm>
              <a:custGeom>
                <a:avLst/>
                <a:gdLst>
                  <a:gd name="connsiteX0" fmla="*/ 0 w 3293828"/>
                  <a:gd name="connsiteY0" fmla="*/ 0 h 507952"/>
                  <a:gd name="connsiteX1" fmla="*/ 658766 w 3293828"/>
                  <a:gd name="connsiteY1" fmla="*/ 0 h 507952"/>
                  <a:gd name="connsiteX2" fmla="*/ 1284593 w 3293828"/>
                  <a:gd name="connsiteY2" fmla="*/ 0 h 507952"/>
                  <a:gd name="connsiteX3" fmla="*/ 1844544 w 3293828"/>
                  <a:gd name="connsiteY3" fmla="*/ 0 h 507952"/>
                  <a:gd name="connsiteX4" fmla="*/ 2536248 w 3293828"/>
                  <a:gd name="connsiteY4" fmla="*/ 0 h 507952"/>
                  <a:gd name="connsiteX5" fmla="*/ 3293828 w 3293828"/>
                  <a:gd name="connsiteY5" fmla="*/ 0 h 507952"/>
                  <a:gd name="connsiteX6" fmla="*/ 3293828 w 3293828"/>
                  <a:gd name="connsiteY6" fmla="*/ 507952 h 507952"/>
                  <a:gd name="connsiteX7" fmla="*/ 2668001 w 3293828"/>
                  <a:gd name="connsiteY7" fmla="*/ 507952 h 507952"/>
                  <a:gd name="connsiteX8" fmla="*/ 1976297 w 3293828"/>
                  <a:gd name="connsiteY8" fmla="*/ 507952 h 507952"/>
                  <a:gd name="connsiteX9" fmla="*/ 1317531 w 3293828"/>
                  <a:gd name="connsiteY9" fmla="*/ 507952 h 507952"/>
                  <a:gd name="connsiteX10" fmla="*/ 625827 w 3293828"/>
                  <a:gd name="connsiteY10" fmla="*/ 507952 h 507952"/>
                  <a:gd name="connsiteX11" fmla="*/ 0 w 3293828"/>
                  <a:gd name="connsiteY11" fmla="*/ 507952 h 507952"/>
                  <a:gd name="connsiteX12" fmla="*/ 0 w 3293828"/>
                  <a:gd name="connsiteY12" fmla="*/ 0 h 50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828" h="507952" fill="none" extrusionOk="0">
                    <a:moveTo>
                      <a:pt x="0" y="0"/>
                    </a:moveTo>
                    <a:cubicBezTo>
                      <a:pt x="170665" y="-6791"/>
                      <a:pt x="377906" y="6793"/>
                      <a:pt x="658766" y="0"/>
                    </a:cubicBezTo>
                    <a:cubicBezTo>
                      <a:pt x="939626" y="-6793"/>
                      <a:pt x="1014344" y="10591"/>
                      <a:pt x="1284593" y="0"/>
                    </a:cubicBezTo>
                    <a:cubicBezTo>
                      <a:pt x="1554842" y="-10591"/>
                      <a:pt x="1574338" y="4587"/>
                      <a:pt x="1844544" y="0"/>
                    </a:cubicBezTo>
                    <a:cubicBezTo>
                      <a:pt x="2114750" y="-4587"/>
                      <a:pt x="2250920" y="-20097"/>
                      <a:pt x="2536248" y="0"/>
                    </a:cubicBezTo>
                    <a:cubicBezTo>
                      <a:pt x="2821576" y="20097"/>
                      <a:pt x="2950621" y="-3032"/>
                      <a:pt x="3293828" y="0"/>
                    </a:cubicBezTo>
                    <a:cubicBezTo>
                      <a:pt x="3315895" y="205172"/>
                      <a:pt x="3317813" y="375082"/>
                      <a:pt x="3293828" y="507952"/>
                    </a:cubicBezTo>
                    <a:cubicBezTo>
                      <a:pt x="3062798" y="517853"/>
                      <a:pt x="2933331" y="538174"/>
                      <a:pt x="2668001" y="507952"/>
                    </a:cubicBezTo>
                    <a:cubicBezTo>
                      <a:pt x="2402671" y="477730"/>
                      <a:pt x="2236549" y="529385"/>
                      <a:pt x="1976297" y="507952"/>
                    </a:cubicBezTo>
                    <a:cubicBezTo>
                      <a:pt x="1716045" y="486519"/>
                      <a:pt x="1521905" y="523610"/>
                      <a:pt x="1317531" y="507952"/>
                    </a:cubicBezTo>
                    <a:cubicBezTo>
                      <a:pt x="1113157" y="492294"/>
                      <a:pt x="942124" y="477198"/>
                      <a:pt x="625827" y="507952"/>
                    </a:cubicBezTo>
                    <a:cubicBezTo>
                      <a:pt x="309530" y="538706"/>
                      <a:pt x="156207" y="517012"/>
                      <a:pt x="0" y="507952"/>
                    </a:cubicBezTo>
                    <a:cubicBezTo>
                      <a:pt x="-6987" y="291557"/>
                      <a:pt x="-10922" y="220766"/>
                      <a:pt x="0" y="0"/>
                    </a:cubicBezTo>
                    <a:close/>
                  </a:path>
                  <a:path w="3293828" h="507952" stroke="0" extrusionOk="0">
                    <a:moveTo>
                      <a:pt x="0" y="0"/>
                    </a:moveTo>
                    <a:cubicBezTo>
                      <a:pt x="270491" y="20855"/>
                      <a:pt x="455592" y="4569"/>
                      <a:pt x="592889" y="0"/>
                    </a:cubicBezTo>
                    <a:cubicBezTo>
                      <a:pt x="730186" y="-4569"/>
                      <a:pt x="980440" y="1519"/>
                      <a:pt x="1251655" y="0"/>
                    </a:cubicBezTo>
                    <a:cubicBezTo>
                      <a:pt x="1522870" y="-1519"/>
                      <a:pt x="1732890" y="28104"/>
                      <a:pt x="1877482" y="0"/>
                    </a:cubicBezTo>
                    <a:cubicBezTo>
                      <a:pt x="2022074" y="-28104"/>
                      <a:pt x="2319519" y="-9612"/>
                      <a:pt x="2536248" y="0"/>
                    </a:cubicBezTo>
                    <a:cubicBezTo>
                      <a:pt x="2752977" y="9612"/>
                      <a:pt x="3089523" y="-36441"/>
                      <a:pt x="3293828" y="0"/>
                    </a:cubicBezTo>
                    <a:cubicBezTo>
                      <a:pt x="3313295" y="113838"/>
                      <a:pt x="3298108" y="311178"/>
                      <a:pt x="3293828" y="507952"/>
                    </a:cubicBezTo>
                    <a:cubicBezTo>
                      <a:pt x="3070665" y="494508"/>
                      <a:pt x="2884049" y="484373"/>
                      <a:pt x="2733877" y="507952"/>
                    </a:cubicBezTo>
                    <a:cubicBezTo>
                      <a:pt x="2583705" y="531531"/>
                      <a:pt x="2396174" y="491848"/>
                      <a:pt x="2075112" y="507952"/>
                    </a:cubicBezTo>
                    <a:cubicBezTo>
                      <a:pt x="1754050" y="524056"/>
                      <a:pt x="1627576" y="530109"/>
                      <a:pt x="1515161" y="507952"/>
                    </a:cubicBezTo>
                    <a:cubicBezTo>
                      <a:pt x="1402746" y="485795"/>
                      <a:pt x="1096962" y="497761"/>
                      <a:pt x="790519" y="507952"/>
                    </a:cubicBezTo>
                    <a:cubicBezTo>
                      <a:pt x="484076" y="518143"/>
                      <a:pt x="221601" y="511433"/>
                      <a:pt x="0" y="507952"/>
                    </a:cubicBezTo>
                    <a:cubicBezTo>
                      <a:pt x="-7771" y="313637"/>
                      <a:pt x="-1800" y="176824"/>
                      <a:pt x="0" y="0"/>
                    </a:cubicBezTo>
                    <a:close/>
                  </a:path>
                </a:pathLst>
              </a:custGeom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44531573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 anchor="ctr" anchorCtr="0">
                <a:noAutofit/>
              </a:bodyPr>
              <a:lstStyle/>
              <a:p>
                <a:pPr>
                  <a:tabLst>
                    <a:tab pos="112713" algn="l"/>
                  </a:tabLst>
                </a:pPr>
                <a:r>
                  <a:rPr lang="en-US" sz="2000" dirty="0">
                    <a:solidFill>
                      <a:srgbClr val="008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) 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1877294"/>
                <a:ext cx="3293828" cy="507952"/>
              </a:xfrm>
              <a:prstGeom prst="rect">
                <a:avLst/>
              </a:prstGeom>
              <a:blipFill>
                <a:blip r:embed="rId4"/>
                <a:stretch>
                  <a:fillRect b="-4396"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445315730">
                      <a:custGeom>
                        <a:avLst/>
                        <a:gdLst>
                          <a:gd name="connsiteX0" fmla="*/ 0 w 3293828"/>
                          <a:gd name="connsiteY0" fmla="*/ 0 h 507952"/>
                          <a:gd name="connsiteX1" fmla="*/ 658766 w 3293828"/>
                          <a:gd name="connsiteY1" fmla="*/ 0 h 507952"/>
                          <a:gd name="connsiteX2" fmla="*/ 1284593 w 3293828"/>
                          <a:gd name="connsiteY2" fmla="*/ 0 h 507952"/>
                          <a:gd name="connsiteX3" fmla="*/ 1844544 w 3293828"/>
                          <a:gd name="connsiteY3" fmla="*/ 0 h 507952"/>
                          <a:gd name="connsiteX4" fmla="*/ 2536248 w 3293828"/>
                          <a:gd name="connsiteY4" fmla="*/ 0 h 507952"/>
                          <a:gd name="connsiteX5" fmla="*/ 3293828 w 3293828"/>
                          <a:gd name="connsiteY5" fmla="*/ 0 h 507952"/>
                          <a:gd name="connsiteX6" fmla="*/ 3293828 w 3293828"/>
                          <a:gd name="connsiteY6" fmla="*/ 507952 h 507952"/>
                          <a:gd name="connsiteX7" fmla="*/ 2668001 w 3293828"/>
                          <a:gd name="connsiteY7" fmla="*/ 507952 h 507952"/>
                          <a:gd name="connsiteX8" fmla="*/ 1976297 w 3293828"/>
                          <a:gd name="connsiteY8" fmla="*/ 507952 h 507952"/>
                          <a:gd name="connsiteX9" fmla="*/ 1317531 w 3293828"/>
                          <a:gd name="connsiteY9" fmla="*/ 507952 h 507952"/>
                          <a:gd name="connsiteX10" fmla="*/ 625827 w 3293828"/>
                          <a:gd name="connsiteY10" fmla="*/ 507952 h 507952"/>
                          <a:gd name="connsiteX11" fmla="*/ 0 w 3293828"/>
                          <a:gd name="connsiteY11" fmla="*/ 507952 h 507952"/>
                          <a:gd name="connsiteX12" fmla="*/ 0 w 3293828"/>
                          <a:gd name="connsiteY12" fmla="*/ 0 h 5079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293828" h="507952" fill="none" extrusionOk="0">
                            <a:moveTo>
                              <a:pt x="0" y="0"/>
                            </a:moveTo>
                            <a:cubicBezTo>
                              <a:pt x="170665" y="-6791"/>
                              <a:pt x="377906" y="6793"/>
                              <a:pt x="658766" y="0"/>
                            </a:cubicBezTo>
                            <a:cubicBezTo>
                              <a:pt x="939626" y="-6793"/>
                              <a:pt x="1014344" y="10591"/>
                              <a:pt x="1284593" y="0"/>
                            </a:cubicBezTo>
                            <a:cubicBezTo>
                              <a:pt x="1554842" y="-10591"/>
                              <a:pt x="1574338" y="4587"/>
                              <a:pt x="1844544" y="0"/>
                            </a:cubicBezTo>
                            <a:cubicBezTo>
                              <a:pt x="2114750" y="-4587"/>
                              <a:pt x="2250920" y="-20097"/>
                              <a:pt x="2536248" y="0"/>
                            </a:cubicBezTo>
                            <a:cubicBezTo>
                              <a:pt x="2821576" y="20097"/>
                              <a:pt x="2950621" y="-3032"/>
                              <a:pt x="3293828" y="0"/>
                            </a:cubicBezTo>
                            <a:cubicBezTo>
                              <a:pt x="3315895" y="205172"/>
                              <a:pt x="3317813" y="375082"/>
                              <a:pt x="3293828" y="507952"/>
                            </a:cubicBezTo>
                            <a:cubicBezTo>
                              <a:pt x="3062798" y="517853"/>
                              <a:pt x="2933331" y="538174"/>
                              <a:pt x="2668001" y="507952"/>
                            </a:cubicBezTo>
                            <a:cubicBezTo>
                              <a:pt x="2402671" y="477730"/>
                              <a:pt x="2236549" y="529385"/>
                              <a:pt x="1976297" y="507952"/>
                            </a:cubicBezTo>
                            <a:cubicBezTo>
                              <a:pt x="1716045" y="486519"/>
                              <a:pt x="1521905" y="523610"/>
                              <a:pt x="1317531" y="507952"/>
                            </a:cubicBezTo>
                            <a:cubicBezTo>
                              <a:pt x="1113157" y="492294"/>
                              <a:pt x="942124" y="477198"/>
                              <a:pt x="625827" y="507952"/>
                            </a:cubicBezTo>
                            <a:cubicBezTo>
                              <a:pt x="309530" y="538706"/>
                              <a:pt x="156207" y="517012"/>
                              <a:pt x="0" y="507952"/>
                            </a:cubicBezTo>
                            <a:cubicBezTo>
                              <a:pt x="-6987" y="291557"/>
                              <a:pt x="-10922" y="220766"/>
                              <a:pt x="0" y="0"/>
                            </a:cubicBezTo>
                            <a:close/>
                          </a:path>
                          <a:path w="3293828" h="507952" stroke="0" extrusionOk="0">
                            <a:moveTo>
                              <a:pt x="0" y="0"/>
                            </a:moveTo>
                            <a:cubicBezTo>
                              <a:pt x="270491" y="20855"/>
                              <a:pt x="455592" y="4569"/>
                              <a:pt x="592889" y="0"/>
                            </a:cubicBezTo>
                            <a:cubicBezTo>
                              <a:pt x="730186" y="-4569"/>
                              <a:pt x="980440" y="1519"/>
                              <a:pt x="1251655" y="0"/>
                            </a:cubicBezTo>
                            <a:cubicBezTo>
                              <a:pt x="1522870" y="-1519"/>
                              <a:pt x="1732890" y="28104"/>
                              <a:pt x="1877482" y="0"/>
                            </a:cubicBezTo>
                            <a:cubicBezTo>
                              <a:pt x="2022074" y="-28104"/>
                              <a:pt x="2319519" y="-9612"/>
                              <a:pt x="2536248" y="0"/>
                            </a:cubicBezTo>
                            <a:cubicBezTo>
                              <a:pt x="2752977" y="9612"/>
                              <a:pt x="3089523" y="-36441"/>
                              <a:pt x="3293828" y="0"/>
                            </a:cubicBezTo>
                            <a:cubicBezTo>
                              <a:pt x="3313295" y="113838"/>
                              <a:pt x="3298108" y="311178"/>
                              <a:pt x="3293828" y="507952"/>
                            </a:cubicBezTo>
                            <a:cubicBezTo>
                              <a:pt x="3070665" y="494508"/>
                              <a:pt x="2884049" y="484373"/>
                              <a:pt x="2733877" y="507952"/>
                            </a:cubicBezTo>
                            <a:cubicBezTo>
                              <a:pt x="2583705" y="531531"/>
                              <a:pt x="2396174" y="491848"/>
                              <a:pt x="2075112" y="507952"/>
                            </a:cubicBezTo>
                            <a:cubicBezTo>
                              <a:pt x="1754050" y="524056"/>
                              <a:pt x="1627576" y="530109"/>
                              <a:pt x="1515161" y="507952"/>
                            </a:cubicBezTo>
                            <a:cubicBezTo>
                              <a:pt x="1402746" y="485795"/>
                              <a:pt x="1096962" y="497761"/>
                              <a:pt x="790519" y="507952"/>
                            </a:cubicBezTo>
                            <a:cubicBezTo>
                              <a:pt x="484076" y="518143"/>
                              <a:pt x="221601" y="511433"/>
                              <a:pt x="0" y="507952"/>
                            </a:cubicBezTo>
                            <a:cubicBezTo>
                              <a:pt x="-7771" y="313637"/>
                              <a:pt x="-1800" y="1768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023117" y="2442807"/>
                <a:ext cx="4182948" cy="516011"/>
              </a:xfrm>
              <a:custGeom>
                <a:avLst/>
                <a:gdLst>
                  <a:gd name="connsiteX0" fmla="*/ 0 w 4182948"/>
                  <a:gd name="connsiteY0" fmla="*/ 0 h 516011"/>
                  <a:gd name="connsiteX1" fmla="*/ 697158 w 4182948"/>
                  <a:gd name="connsiteY1" fmla="*/ 0 h 516011"/>
                  <a:gd name="connsiteX2" fmla="*/ 1394316 w 4182948"/>
                  <a:gd name="connsiteY2" fmla="*/ 0 h 516011"/>
                  <a:gd name="connsiteX3" fmla="*/ 2175133 w 4182948"/>
                  <a:gd name="connsiteY3" fmla="*/ 0 h 516011"/>
                  <a:gd name="connsiteX4" fmla="*/ 2830461 w 4182948"/>
                  <a:gd name="connsiteY4" fmla="*/ 0 h 516011"/>
                  <a:gd name="connsiteX5" fmla="*/ 3402131 w 4182948"/>
                  <a:gd name="connsiteY5" fmla="*/ 0 h 516011"/>
                  <a:gd name="connsiteX6" fmla="*/ 4182948 w 4182948"/>
                  <a:gd name="connsiteY6" fmla="*/ 0 h 516011"/>
                  <a:gd name="connsiteX7" fmla="*/ 4182948 w 4182948"/>
                  <a:gd name="connsiteY7" fmla="*/ 516011 h 516011"/>
                  <a:gd name="connsiteX8" fmla="*/ 3485790 w 4182948"/>
                  <a:gd name="connsiteY8" fmla="*/ 516011 h 516011"/>
                  <a:gd name="connsiteX9" fmla="*/ 2872291 w 4182948"/>
                  <a:gd name="connsiteY9" fmla="*/ 516011 h 516011"/>
                  <a:gd name="connsiteX10" fmla="*/ 2091474 w 4182948"/>
                  <a:gd name="connsiteY10" fmla="*/ 516011 h 516011"/>
                  <a:gd name="connsiteX11" fmla="*/ 1310657 w 4182948"/>
                  <a:gd name="connsiteY11" fmla="*/ 516011 h 516011"/>
                  <a:gd name="connsiteX12" fmla="*/ 655329 w 4182948"/>
                  <a:gd name="connsiteY12" fmla="*/ 516011 h 516011"/>
                  <a:gd name="connsiteX13" fmla="*/ 0 w 4182948"/>
                  <a:gd name="connsiteY13" fmla="*/ 516011 h 516011"/>
                  <a:gd name="connsiteX14" fmla="*/ 0 w 4182948"/>
                  <a:gd name="connsiteY14" fmla="*/ 0 h 51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2948" h="516011" fill="none" extrusionOk="0">
                    <a:moveTo>
                      <a:pt x="0" y="0"/>
                    </a:moveTo>
                    <a:cubicBezTo>
                      <a:pt x="161112" y="26270"/>
                      <a:pt x="451587" y="1135"/>
                      <a:pt x="697158" y="0"/>
                    </a:cubicBezTo>
                    <a:cubicBezTo>
                      <a:pt x="942729" y="-1135"/>
                      <a:pt x="1125432" y="-19079"/>
                      <a:pt x="1394316" y="0"/>
                    </a:cubicBezTo>
                    <a:cubicBezTo>
                      <a:pt x="1663200" y="19079"/>
                      <a:pt x="1849271" y="38703"/>
                      <a:pt x="2175133" y="0"/>
                    </a:cubicBezTo>
                    <a:cubicBezTo>
                      <a:pt x="2500995" y="-38703"/>
                      <a:pt x="2673955" y="-13415"/>
                      <a:pt x="2830461" y="0"/>
                    </a:cubicBezTo>
                    <a:cubicBezTo>
                      <a:pt x="2986967" y="13415"/>
                      <a:pt x="3136604" y="-15503"/>
                      <a:pt x="3402131" y="0"/>
                    </a:cubicBezTo>
                    <a:cubicBezTo>
                      <a:pt x="3667658" y="15503"/>
                      <a:pt x="3938158" y="-26203"/>
                      <a:pt x="4182948" y="0"/>
                    </a:cubicBezTo>
                    <a:cubicBezTo>
                      <a:pt x="4206053" y="206952"/>
                      <a:pt x="4183219" y="402384"/>
                      <a:pt x="4182948" y="516011"/>
                    </a:cubicBezTo>
                    <a:cubicBezTo>
                      <a:pt x="3963536" y="523853"/>
                      <a:pt x="3699696" y="496193"/>
                      <a:pt x="3485790" y="516011"/>
                    </a:cubicBezTo>
                    <a:cubicBezTo>
                      <a:pt x="3271884" y="535829"/>
                      <a:pt x="3138997" y="525019"/>
                      <a:pt x="2872291" y="516011"/>
                    </a:cubicBezTo>
                    <a:cubicBezTo>
                      <a:pt x="2605585" y="507003"/>
                      <a:pt x="2475918" y="531672"/>
                      <a:pt x="2091474" y="516011"/>
                    </a:cubicBezTo>
                    <a:cubicBezTo>
                      <a:pt x="1707030" y="500350"/>
                      <a:pt x="1531095" y="509238"/>
                      <a:pt x="1310657" y="516011"/>
                    </a:cubicBezTo>
                    <a:cubicBezTo>
                      <a:pt x="1090219" y="522784"/>
                      <a:pt x="803861" y="498934"/>
                      <a:pt x="655329" y="516011"/>
                    </a:cubicBezTo>
                    <a:cubicBezTo>
                      <a:pt x="506797" y="533088"/>
                      <a:pt x="251672" y="485048"/>
                      <a:pt x="0" y="516011"/>
                    </a:cubicBezTo>
                    <a:cubicBezTo>
                      <a:pt x="22588" y="376902"/>
                      <a:pt x="-20382" y="196298"/>
                      <a:pt x="0" y="0"/>
                    </a:cubicBezTo>
                    <a:close/>
                  </a:path>
                  <a:path w="4182948" h="516011" stroke="0" extrusionOk="0">
                    <a:moveTo>
                      <a:pt x="0" y="0"/>
                    </a:moveTo>
                    <a:cubicBezTo>
                      <a:pt x="327116" y="-5638"/>
                      <a:pt x="376140" y="34432"/>
                      <a:pt x="697158" y="0"/>
                    </a:cubicBezTo>
                    <a:cubicBezTo>
                      <a:pt x="1018176" y="-34432"/>
                      <a:pt x="1236979" y="-25778"/>
                      <a:pt x="1394316" y="0"/>
                    </a:cubicBezTo>
                    <a:cubicBezTo>
                      <a:pt x="1551653" y="25778"/>
                      <a:pt x="1850421" y="-19424"/>
                      <a:pt x="2133303" y="0"/>
                    </a:cubicBezTo>
                    <a:cubicBezTo>
                      <a:pt x="2416185" y="19424"/>
                      <a:pt x="2476402" y="-25311"/>
                      <a:pt x="2704973" y="0"/>
                    </a:cubicBezTo>
                    <a:cubicBezTo>
                      <a:pt x="2933544" y="25311"/>
                      <a:pt x="3178299" y="24335"/>
                      <a:pt x="3360302" y="0"/>
                    </a:cubicBezTo>
                    <a:cubicBezTo>
                      <a:pt x="3542305" y="-24335"/>
                      <a:pt x="3973518" y="-22527"/>
                      <a:pt x="4182948" y="0"/>
                    </a:cubicBezTo>
                    <a:cubicBezTo>
                      <a:pt x="4170763" y="202023"/>
                      <a:pt x="4190785" y="332541"/>
                      <a:pt x="4182948" y="516011"/>
                    </a:cubicBezTo>
                    <a:cubicBezTo>
                      <a:pt x="3997323" y="530225"/>
                      <a:pt x="3789434" y="544210"/>
                      <a:pt x="3485790" y="516011"/>
                    </a:cubicBezTo>
                    <a:cubicBezTo>
                      <a:pt x="3182146" y="487812"/>
                      <a:pt x="2970533" y="532271"/>
                      <a:pt x="2704973" y="516011"/>
                    </a:cubicBezTo>
                    <a:cubicBezTo>
                      <a:pt x="2439413" y="499751"/>
                      <a:pt x="2203357" y="527312"/>
                      <a:pt x="1924156" y="516011"/>
                    </a:cubicBezTo>
                    <a:cubicBezTo>
                      <a:pt x="1644955" y="504710"/>
                      <a:pt x="1580823" y="517270"/>
                      <a:pt x="1310657" y="516011"/>
                    </a:cubicBezTo>
                    <a:cubicBezTo>
                      <a:pt x="1040491" y="514752"/>
                      <a:pt x="440101" y="520851"/>
                      <a:pt x="0" y="516011"/>
                    </a:cubicBezTo>
                    <a:cubicBezTo>
                      <a:pt x="21444" y="336994"/>
                      <a:pt x="21471" y="239701"/>
                      <a:pt x="0" y="0"/>
                    </a:cubicBezTo>
                    <a:close/>
                  </a:path>
                </a:pathLst>
              </a:custGeom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21927962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2442807"/>
                <a:ext cx="4182948" cy="516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219279624">
                      <a:custGeom>
                        <a:avLst/>
                        <a:gdLst>
                          <a:gd name="connsiteX0" fmla="*/ 0 w 4182948"/>
                          <a:gd name="connsiteY0" fmla="*/ 0 h 516011"/>
                          <a:gd name="connsiteX1" fmla="*/ 697158 w 4182948"/>
                          <a:gd name="connsiteY1" fmla="*/ 0 h 516011"/>
                          <a:gd name="connsiteX2" fmla="*/ 1394316 w 4182948"/>
                          <a:gd name="connsiteY2" fmla="*/ 0 h 516011"/>
                          <a:gd name="connsiteX3" fmla="*/ 2175133 w 4182948"/>
                          <a:gd name="connsiteY3" fmla="*/ 0 h 516011"/>
                          <a:gd name="connsiteX4" fmla="*/ 2830461 w 4182948"/>
                          <a:gd name="connsiteY4" fmla="*/ 0 h 516011"/>
                          <a:gd name="connsiteX5" fmla="*/ 3402131 w 4182948"/>
                          <a:gd name="connsiteY5" fmla="*/ 0 h 516011"/>
                          <a:gd name="connsiteX6" fmla="*/ 4182948 w 4182948"/>
                          <a:gd name="connsiteY6" fmla="*/ 0 h 516011"/>
                          <a:gd name="connsiteX7" fmla="*/ 4182948 w 4182948"/>
                          <a:gd name="connsiteY7" fmla="*/ 516011 h 516011"/>
                          <a:gd name="connsiteX8" fmla="*/ 3485790 w 4182948"/>
                          <a:gd name="connsiteY8" fmla="*/ 516011 h 516011"/>
                          <a:gd name="connsiteX9" fmla="*/ 2872291 w 4182948"/>
                          <a:gd name="connsiteY9" fmla="*/ 516011 h 516011"/>
                          <a:gd name="connsiteX10" fmla="*/ 2091474 w 4182948"/>
                          <a:gd name="connsiteY10" fmla="*/ 516011 h 516011"/>
                          <a:gd name="connsiteX11" fmla="*/ 1310657 w 4182948"/>
                          <a:gd name="connsiteY11" fmla="*/ 516011 h 516011"/>
                          <a:gd name="connsiteX12" fmla="*/ 655329 w 4182948"/>
                          <a:gd name="connsiteY12" fmla="*/ 516011 h 516011"/>
                          <a:gd name="connsiteX13" fmla="*/ 0 w 4182948"/>
                          <a:gd name="connsiteY13" fmla="*/ 516011 h 516011"/>
                          <a:gd name="connsiteX14" fmla="*/ 0 w 4182948"/>
                          <a:gd name="connsiteY14" fmla="*/ 0 h 5160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4182948" h="516011" fill="none" extrusionOk="0">
                            <a:moveTo>
                              <a:pt x="0" y="0"/>
                            </a:moveTo>
                            <a:cubicBezTo>
                              <a:pt x="161112" y="26270"/>
                              <a:pt x="451587" y="1135"/>
                              <a:pt x="697158" y="0"/>
                            </a:cubicBezTo>
                            <a:cubicBezTo>
                              <a:pt x="942729" y="-1135"/>
                              <a:pt x="1125432" y="-19079"/>
                              <a:pt x="1394316" y="0"/>
                            </a:cubicBezTo>
                            <a:cubicBezTo>
                              <a:pt x="1663200" y="19079"/>
                              <a:pt x="1849271" y="38703"/>
                              <a:pt x="2175133" y="0"/>
                            </a:cubicBezTo>
                            <a:cubicBezTo>
                              <a:pt x="2500995" y="-38703"/>
                              <a:pt x="2673955" y="-13415"/>
                              <a:pt x="2830461" y="0"/>
                            </a:cubicBezTo>
                            <a:cubicBezTo>
                              <a:pt x="2986967" y="13415"/>
                              <a:pt x="3136604" y="-15503"/>
                              <a:pt x="3402131" y="0"/>
                            </a:cubicBezTo>
                            <a:cubicBezTo>
                              <a:pt x="3667658" y="15503"/>
                              <a:pt x="3938158" y="-26203"/>
                              <a:pt x="4182948" y="0"/>
                            </a:cubicBezTo>
                            <a:cubicBezTo>
                              <a:pt x="4206053" y="206952"/>
                              <a:pt x="4183219" y="402384"/>
                              <a:pt x="4182948" y="516011"/>
                            </a:cubicBezTo>
                            <a:cubicBezTo>
                              <a:pt x="3963536" y="523853"/>
                              <a:pt x="3699696" y="496193"/>
                              <a:pt x="3485790" y="516011"/>
                            </a:cubicBezTo>
                            <a:cubicBezTo>
                              <a:pt x="3271884" y="535829"/>
                              <a:pt x="3138997" y="525019"/>
                              <a:pt x="2872291" y="516011"/>
                            </a:cubicBezTo>
                            <a:cubicBezTo>
                              <a:pt x="2605585" y="507003"/>
                              <a:pt x="2475918" y="531672"/>
                              <a:pt x="2091474" y="516011"/>
                            </a:cubicBezTo>
                            <a:cubicBezTo>
                              <a:pt x="1707030" y="500350"/>
                              <a:pt x="1531095" y="509238"/>
                              <a:pt x="1310657" y="516011"/>
                            </a:cubicBezTo>
                            <a:cubicBezTo>
                              <a:pt x="1090219" y="522784"/>
                              <a:pt x="803861" y="498934"/>
                              <a:pt x="655329" y="516011"/>
                            </a:cubicBezTo>
                            <a:cubicBezTo>
                              <a:pt x="506797" y="533088"/>
                              <a:pt x="251672" y="485048"/>
                              <a:pt x="0" y="516011"/>
                            </a:cubicBezTo>
                            <a:cubicBezTo>
                              <a:pt x="22588" y="376902"/>
                              <a:pt x="-20382" y="196298"/>
                              <a:pt x="0" y="0"/>
                            </a:cubicBezTo>
                            <a:close/>
                          </a:path>
                          <a:path w="4182948" h="516011" stroke="0" extrusionOk="0">
                            <a:moveTo>
                              <a:pt x="0" y="0"/>
                            </a:moveTo>
                            <a:cubicBezTo>
                              <a:pt x="327116" y="-5638"/>
                              <a:pt x="376140" y="34432"/>
                              <a:pt x="697158" y="0"/>
                            </a:cubicBezTo>
                            <a:cubicBezTo>
                              <a:pt x="1018176" y="-34432"/>
                              <a:pt x="1236979" y="-25778"/>
                              <a:pt x="1394316" y="0"/>
                            </a:cubicBezTo>
                            <a:cubicBezTo>
                              <a:pt x="1551653" y="25778"/>
                              <a:pt x="1850421" y="-19424"/>
                              <a:pt x="2133303" y="0"/>
                            </a:cubicBezTo>
                            <a:cubicBezTo>
                              <a:pt x="2416185" y="19424"/>
                              <a:pt x="2476402" y="-25311"/>
                              <a:pt x="2704973" y="0"/>
                            </a:cubicBezTo>
                            <a:cubicBezTo>
                              <a:pt x="2933544" y="25311"/>
                              <a:pt x="3178299" y="24335"/>
                              <a:pt x="3360302" y="0"/>
                            </a:cubicBezTo>
                            <a:cubicBezTo>
                              <a:pt x="3542305" y="-24335"/>
                              <a:pt x="3973518" y="-22527"/>
                              <a:pt x="4182948" y="0"/>
                            </a:cubicBezTo>
                            <a:cubicBezTo>
                              <a:pt x="4170763" y="202023"/>
                              <a:pt x="4190785" y="332541"/>
                              <a:pt x="4182948" y="516011"/>
                            </a:cubicBezTo>
                            <a:cubicBezTo>
                              <a:pt x="3997323" y="530225"/>
                              <a:pt x="3789434" y="544210"/>
                              <a:pt x="3485790" y="516011"/>
                            </a:cubicBezTo>
                            <a:cubicBezTo>
                              <a:pt x="3182146" y="487812"/>
                              <a:pt x="2970533" y="532271"/>
                              <a:pt x="2704973" y="516011"/>
                            </a:cubicBezTo>
                            <a:cubicBezTo>
                              <a:pt x="2439413" y="499751"/>
                              <a:pt x="2203357" y="527312"/>
                              <a:pt x="1924156" y="516011"/>
                            </a:cubicBezTo>
                            <a:cubicBezTo>
                              <a:pt x="1644955" y="504710"/>
                              <a:pt x="1580823" y="517270"/>
                              <a:pt x="1310657" y="516011"/>
                            </a:cubicBezTo>
                            <a:cubicBezTo>
                              <a:pt x="1040491" y="514752"/>
                              <a:pt x="440101" y="520851"/>
                              <a:pt x="0" y="516011"/>
                            </a:cubicBezTo>
                            <a:cubicBezTo>
                              <a:pt x="21444" y="336994"/>
                              <a:pt x="21471" y="23970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057" y="2829831"/>
            <a:ext cx="4572000" cy="2957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057" y="2829831"/>
            <a:ext cx="4572000" cy="2957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057" y="2829831"/>
            <a:ext cx="4572000" cy="2957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538" y="2829495"/>
            <a:ext cx="4572000" cy="295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023117" y="3016378"/>
                <a:ext cx="3293828" cy="507952"/>
              </a:xfrm>
              <a:custGeom>
                <a:avLst/>
                <a:gdLst>
                  <a:gd name="connsiteX0" fmla="*/ 0 w 3293828"/>
                  <a:gd name="connsiteY0" fmla="*/ 0 h 507952"/>
                  <a:gd name="connsiteX1" fmla="*/ 724642 w 3293828"/>
                  <a:gd name="connsiteY1" fmla="*/ 0 h 507952"/>
                  <a:gd name="connsiteX2" fmla="*/ 1284593 w 3293828"/>
                  <a:gd name="connsiteY2" fmla="*/ 0 h 507952"/>
                  <a:gd name="connsiteX3" fmla="*/ 1910420 w 3293828"/>
                  <a:gd name="connsiteY3" fmla="*/ 0 h 507952"/>
                  <a:gd name="connsiteX4" fmla="*/ 2470371 w 3293828"/>
                  <a:gd name="connsiteY4" fmla="*/ 0 h 507952"/>
                  <a:gd name="connsiteX5" fmla="*/ 3293828 w 3293828"/>
                  <a:gd name="connsiteY5" fmla="*/ 0 h 507952"/>
                  <a:gd name="connsiteX6" fmla="*/ 3293828 w 3293828"/>
                  <a:gd name="connsiteY6" fmla="*/ 507952 h 507952"/>
                  <a:gd name="connsiteX7" fmla="*/ 2602124 w 3293828"/>
                  <a:gd name="connsiteY7" fmla="*/ 507952 h 507952"/>
                  <a:gd name="connsiteX8" fmla="*/ 2009235 w 3293828"/>
                  <a:gd name="connsiteY8" fmla="*/ 507952 h 507952"/>
                  <a:gd name="connsiteX9" fmla="*/ 1350469 w 3293828"/>
                  <a:gd name="connsiteY9" fmla="*/ 507952 h 507952"/>
                  <a:gd name="connsiteX10" fmla="*/ 658766 w 3293828"/>
                  <a:gd name="connsiteY10" fmla="*/ 507952 h 507952"/>
                  <a:gd name="connsiteX11" fmla="*/ 0 w 3293828"/>
                  <a:gd name="connsiteY11" fmla="*/ 507952 h 507952"/>
                  <a:gd name="connsiteX12" fmla="*/ 0 w 3293828"/>
                  <a:gd name="connsiteY12" fmla="*/ 0 h 507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828" h="507952" fill="none" extrusionOk="0">
                    <a:moveTo>
                      <a:pt x="0" y="0"/>
                    </a:moveTo>
                    <a:cubicBezTo>
                      <a:pt x="317351" y="-30847"/>
                      <a:pt x="475413" y="8748"/>
                      <a:pt x="724642" y="0"/>
                    </a:cubicBezTo>
                    <a:cubicBezTo>
                      <a:pt x="973871" y="-8748"/>
                      <a:pt x="1074654" y="19527"/>
                      <a:pt x="1284593" y="0"/>
                    </a:cubicBezTo>
                    <a:cubicBezTo>
                      <a:pt x="1494532" y="-19527"/>
                      <a:pt x="1766686" y="30903"/>
                      <a:pt x="1910420" y="0"/>
                    </a:cubicBezTo>
                    <a:cubicBezTo>
                      <a:pt x="2054154" y="-30903"/>
                      <a:pt x="2336662" y="-26854"/>
                      <a:pt x="2470371" y="0"/>
                    </a:cubicBezTo>
                    <a:cubicBezTo>
                      <a:pt x="2604080" y="26854"/>
                      <a:pt x="3087121" y="-27996"/>
                      <a:pt x="3293828" y="0"/>
                    </a:cubicBezTo>
                    <a:cubicBezTo>
                      <a:pt x="3305756" y="127782"/>
                      <a:pt x="3293524" y="387839"/>
                      <a:pt x="3293828" y="507952"/>
                    </a:cubicBezTo>
                    <a:cubicBezTo>
                      <a:pt x="3063869" y="489118"/>
                      <a:pt x="2839949" y="499418"/>
                      <a:pt x="2602124" y="507952"/>
                    </a:cubicBezTo>
                    <a:cubicBezTo>
                      <a:pt x="2364299" y="516486"/>
                      <a:pt x="2224037" y="537486"/>
                      <a:pt x="2009235" y="507952"/>
                    </a:cubicBezTo>
                    <a:cubicBezTo>
                      <a:pt x="1794433" y="478418"/>
                      <a:pt x="1520330" y="510783"/>
                      <a:pt x="1350469" y="507952"/>
                    </a:cubicBezTo>
                    <a:cubicBezTo>
                      <a:pt x="1180608" y="505121"/>
                      <a:pt x="847632" y="486293"/>
                      <a:pt x="658766" y="507952"/>
                    </a:cubicBezTo>
                    <a:cubicBezTo>
                      <a:pt x="469900" y="529611"/>
                      <a:pt x="323692" y="540300"/>
                      <a:pt x="0" y="507952"/>
                    </a:cubicBezTo>
                    <a:cubicBezTo>
                      <a:pt x="-8582" y="387147"/>
                      <a:pt x="17275" y="113971"/>
                      <a:pt x="0" y="0"/>
                    </a:cubicBezTo>
                    <a:close/>
                  </a:path>
                  <a:path w="3293828" h="507952" stroke="0" extrusionOk="0">
                    <a:moveTo>
                      <a:pt x="0" y="0"/>
                    </a:moveTo>
                    <a:cubicBezTo>
                      <a:pt x="242278" y="1640"/>
                      <a:pt x="383370" y="23134"/>
                      <a:pt x="559951" y="0"/>
                    </a:cubicBezTo>
                    <a:cubicBezTo>
                      <a:pt x="736532" y="-23134"/>
                      <a:pt x="960628" y="10363"/>
                      <a:pt x="1185778" y="0"/>
                    </a:cubicBezTo>
                    <a:cubicBezTo>
                      <a:pt x="1410928" y="-10363"/>
                      <a:pt x="1547620" y="-5970"/>
                      <a:pt x="1844544" y="0"/>
                    </a:cubicBezTo>
                    <a:cubicBezTo>
                      <a:pt x="2141468" y="5970"/>
                      <a:pt x="2196450" y="-6252"/>
                      <a:pt x="2470371" y="0"/>
                    </a:cubicBezTo>
                    <a:cubicBezTo>
                      <a:pt x="2744292" y="6252"/>
                      <a:pt x="3105727" y="11337"/>
                      <a:pt x="3293828" y="0"/>
                    </a:cubicBezTo>
                    <a:cubicBezTo>
                      <a:pt x="3271660" y="128367"/>
                      <a:pt x="3308036" y="337350"/>
                      <a:pt x="3293828" y="507952"/>
                    </a:cubicBezTo>
                    <a:cubicBezTo>
                      <a:pt x="3149057" y="480713"/>
                      <a:pt x="2986821" y="485115"/>
                      <a:pt x="2733877" y="507952"/>
                    </a:cubicBezTo>
                    <a:cubicBezTo>
                      <a:pt x="2480933" y="530789"/>
                      <a:pt x="2225785" y="526178"/>
                      <a:pt x="2009235" y="507952"/>
                    </a:cubicBezTo>
                    <a:cubicBezTo>
                      <a:pt x="1792685" y="489726"/>
                      <a:pt x="1644923" y="488793"/>
                      <a:pt x="1284593" y="507952"/>
                    </a:cubicBezTo>
                    <a:cubicBezTo>
                      <a:pt x="924263" y="527111"/>
                      <a:pt x="867879" y="491680"/>
                      <a:pt x="625827" y="507952"/>
                    </a:cubicBezTo>
                    <a:cubicBezTo>
                      <a:pt x="383775" y="524224"/>
                      <a:pt x="157564" y="533611"/>
                      <a:pt x="0" y="507952"/>
                    </a:cubicBezTo>
                    <a:cubicBezTo>
                      <a:pt x="-7038" y="254581"/>
                      <a:pt x="-8309" y="128914"/>
                      <a:pt x="0" y="0"/>
                    </a:cubicBezTo>
                    <a:close/>
                  </a:path>
                </a:pathLst>
              </a:custGeom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89103351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 anchor="ctr" anchorCtr="0">
                <a:noAutofit/>
              </a:bodyPr>
              <a:lstStyle/>
              <a:p>
                <a:pPr>
                  <a:tabLst>
                    <a:tab pos="112713" algn="l"/>
                  </a:tabLst>
                </a:pPr>
                <a:r>
                  <a:rPr lang="en-US" sz="2000" dirty="0">
                    <a:solidFill>
                      <a:srgbClr val="0000FF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3016378"/>
                <a:ext cx="3293828" cy="5079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891033519">
                      <a:custGeom>
                        <a:avLst/>
                        <a:gdLst>
                          <a:gd name="connsiteX0" fmla="*/ 0 w 3293828"/>
                          <a:gd name="connsiteY0" fmla="*/ 0 h 507952"/>
                          <a:gd name="connsiteX1" fmla="*/ 724642 w 3293828"/>
                          <a:gd name="connsiteY1" fmla="*/ 0 h 507952"/>
                          <a:gd name="connsiteX2" fmla="*/ 1284593 w 3293828"/>
                          <a:gd name="connsiteY2" fmla="*/ 0 h 507952"/>
                          <a:gd name="connsiteX3" fmla="*/ 1910420 w 3293828"/>
                          <a:gd name="connsiteY3" fmla="*/ 0 h 507952"/>
                          <a:gd name="connsiteX4" fmla="*/ 2470371 w 3293828"/>
                          <a:gd name="connsiteY4" fmla="*/ 0 h 507952"/>
                          <a:gd name="connsiteX5" fmla="*/ 3293828 w 3293828"/>
                          <a:gd name="connsiteY5" fmla="*/ 0 h 507952"/>
                          <a:gd name="connsiteX6" fmla="*/ 3293828 w 3293828"/>
                          <a:gd name="connsiteY6" fmla="*/ 507952 h 507952"/>
                          <a:gd name="connsiteX7" fmla="*/ 2602124 w 3293828"/>
                          <a:gd name="connsiteY7" fmla="*/ 507952 h 507952"/>
                          <a:gd name="connsiteX8" fmla="*/ 2009235 w 3293828"/>
                          <a:gd name="connsiteY8" fmla="*/ 507952 h 507952"/>
                          <a:gd name="connsiteX9" fmla="*/ 1350469 w 3293828"/>
                          <a:gd name="connsiteY9" fmla="*/ 507952 h 507952"/>
                          <a:gd name="connsiteX10" fmla="*/ 658766 w 3293828"/>
                          <a:gd name="connsiteY10" fmla="*/ 507952 h 507952"/>
                          <a:gd name="connsiteX11" fmla="*/ 0 w 3293828"/>
                          <a:gd name="connsiteY11" fmla="*/ 507952 h 507952"/>
                          <a:gd name="connsiteX12" fmla="*/ 0 w 3293828"/>
                          <a:gd name="connsiteY12" fmla="*/ 0 h 5079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293828" h="507952" fill="none" extrusionOk="0">
                            <a:moveTo>
                              <a:pt x="0" y="0"/>
                            </a:moveTo>
                            <a:cubicBezTo>
                              <a:pt x="317351" y="-30847"/>
                              <a:pt x="475413" y="8748"/>
                              <a:pt x="724642" y="0"/>
                            </a:cubicBezTo>
                            <a:cubicBezTo>
                              <a:pt x="973871" y="-8748"/>
                              <a:pt x="1074654" y="19527"/>
                              <a:pt x="1284593" y="0"/>
                            </a:cubicBezTo>
                            <a:cubicBezTo>
                              <a:pt x="1494532" y="-19527"/>
                              <a:pt x="1766686" y="30903"/>
                              <a:pt x="1910420" y="0"/>
                            </a:cubicBezTo>
                            <a:cubicBezTo>
                              <a:pt x="2054154" y="-30903"/>
                              <a:pt x="2336662" y="-26854"/>
                              <a:pt x="2470371" y="0"/>
                            </a:cubicBezTo>
                            <a:cubicBezTo>
                              <a:pt x="2604080" y="26854"/>
                              <a:pt x="3087121" y="-27996"/>
                              <a:pt x="3293828" y="0"/>
                            </a:cubicBezTo>
                            <a:cubicBezTo>
                              <a:pt x="3305756" y="127782"/>
                              <a:pt x="3293524" y="387839"/>
                              <a:pt x="3293828" y="507952"/>
                            </a:cubicBezTo>
                            <a:cubicBezTo>
                              <a:pt x="3063869" y="489118"/>
                              <a:pt x="2839949" y="499418"/>
                              <a:pt x="2602124" y="507952"/>
                            </a:cubicBezTo>
                            <a:cubicBezTo>
                              <a:pt x="2364299" y="516486"/>
                              <a:pt x="2224037" y="537486"/>
                              <a:pt x="2009235" y="507952"/>
                            </a:cubicBezTo>
                            <a:cubicBezTo>
                              <a:pt x="1794433" y="478418"/>
                              <a:pt x="1520330" y="510783"/>
                              <a:pt x="1350469" y="507952"/>
                            </a:cubicBezTo>
                            <a:cubicBezTo>
                              <a:pt x="1180608" y="505121"/>
                              <a:pt x="847632" y="486293"/>
                              <a:pt x="658766" y="507952"/>
                            </a:cubicBezTo>
                            <a:cubicBezTo>
                              <a:pt x="469900" y="529611"/>
                              <a:pt x="323692" y="540300"/>
                              <a:pt x="0" y="507952"/>
                            </a:cubicBezTo>
                            <a:cubicBezTo>
                              <a:pt x="-8582" y="387147"/>
                              <a:pt x="17275" y="113971"/>
                              <a:pt x="0" y="0"/>
                            </a:cubicBezTo>
                            <a:close/>
                          </a:path>
                          <a:path w="3293828" h="507952" stroke="0" extrusionOk="0">
                            <a:moveTo>
                              <a:pt x="0" y="0"/>
                            </a:moveTo>
                            <a:cubicBezTo>
                              <a:pt x="242278" y="1640"/>
                              <a:pt x="383370" y="23134"/>
                              <a:pt x="559951" y="0"/>
                            </a:cubicBezTo>
                            <a:cubicBezTo>
                              <a:pt x="736532" y="-23134"/>
                              <a:pt x="960628" y="10363"/>
                              <a:pt x="1185778" y="0"/>
                            </a:cubicBezTo>
                            <a:cubicBezTo>
                              <a:pt x="1410928" y="-10363"/>
                              <a:pt x="1547620" y="-5970"/>
                              <a:pt x="1844544" y="0"/>
                            </a:cubicBezTo>
                            <a:cubicBezTo>
                              <a:pt x="2141468" y="5970"/>
                              <a:pt x="2196450" y="-6252"/>
                              <a:pt x="2470371" y="0"/>
                            </a:cubicBezTo>
                            <a:cubicBezTo>
                              <a:pt x="2744292" y="6252"/>
                              <a:pt x="3105727" y="11337"/>
                              <a:pt x="3293828" y="0"/>
                            </a:cubicBezTo>
                            <a:cubicBezTo>
                              <a:pt x="3271660" y="128367"/>
                              <a:pt x="3308036" y="337350"/>
                              <a:pt x="3293828" y="507952"/>
                            </a:cubicBezTo>
                            <a:cubicBezTo>
                              <a:pt x="3149057" y="480713"/>
                              <a:pt x="2986821" y="485115"/>
                              <a:pt x="2733877" y="507952"/>
                            </a:cubicBezTo>
                            <a:cubicBezTo>
                              <a:pt x="2480933" y="530789"/>
                              <a:pt x="2225785" y="526178"/>
                              <a:pt x="2009235" y="507952"/>
                            </a:cubicBezTo>
                            <a:cubicBezTo>
                              <a:pt x="1792685" y="489726"/>
                              <a:pt x="1644923" y="488793"/>
                              <a:pt x="1284593" y="507952"/>
                            </a:cubicBezTo>
                            <a:cubicBezTo>
                              <a:pt x="924263" y="527111"/>
                              <a:pt x="867879" y="491680"/>
                              <a:pt x="625827" y="507952"/>
                            </a:cubicBezTo>
                            <a:cubicBezTo>
                              <a:pt x="383775" y="524224"/>
                              <a:pt x="157564" y="533611"/>
                              <a:pt x="0" y="507952"/>
                            </a:cubicBezTo>
                            <a:cubicBezTo>
                              <a:pt x="-7038" y="254581"/>
                              <a:pt x="-8309" y="1289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734736-173E-413D-9A52-2F798AC80CB4}"/>
                  </a:ext>
                </a:extLst>
              </p:cNvPr>
              <p:cNvSpPr txBox="1"/>
              <p:nvPr/>
            </p:nvSpPr>
            <p:spPr>
              <a:xfrm>
                <a:off x="7023117" y="3706939"/>
                <a:ext cx="3293827" cy="2422088"/>
              </a:xfrm>
              <a:custGeom>
                <a:avLst/>
                <a:gdLst>
                  <a:gd name="connsiteX0" fmla="*/ 0 w 3293827"/>
                  <a:gd name="connsiteY0" fmla="*/ 0 h 2422088"/>
                  <a:gd name="connsiteX1" fmla="*/ 625827 w 3293827"/>
                  <a:gd name="connsiteY1" fmla="*/ 0 h 2422088"/>
                  <a:gd name="connsiteX2" fmla="*/ 1251654 w 3293827"/>
                  <a:gd name="connsiteY2" fmla="*/ 0 h 2422088"/>
                  <a:gd name="connsiteX3" fmla="*/ 1844543 w 3293827"/>
                  <a:gd name="connsiteY3" fmla="*/ 0 h 2422088"/>
                  <a:gd name="connsiteX4" fmla="*/ 2569185 w 3293827"/>
                  <a:gd name="connsiteY4" fmla="*/ 0 h 2422088"/>
                  <a:gd name="connsiteX5" fmla="*/ 3293827 w 3293827"/>
                  <a:gd name="connsiteY5" fmla="*/ 0 h 2422088"/>
                  <a:gd name="connsiteX6" fmla="*/ 3293827 w 3293827"/>
                  <a:gd name="connsiteY6" fmla="*/ 653964 h 2422088"/>
                  <a:gd name="connsiteX7" fmla="*/ 3293827 w 3293827"/>
                  <a:gd name="connsiteY7" fmla="*/ 1259486 h 2422088"/>
                  <a:gd name="connsiteX8" fmla="*/ 3293827 w 3293827"/>
                  <a:gd name="connsiteY8" fmla="*/ 1816566 h 2422088"/>
                  <a:gd name="connsiteX9" fmla="*/ 3293827 w 3293827"/>
                  <a:gd name="connsiteY9" fmla="*/ 2422088 h 2422088"/>
                  <a:gd name="connsiteX10" fmla="*/ 2635062 w 3293827"/>
                  <a:gd name="connsiteY10" fmla="*/ 2422088 h 2422088"/>
                  <a:gd name="connsiteX11" fmla="*/ 2075111 w 3293827"/>
                  <a:gd name="connsiteY11" fmla="*/ 2422088 h 2422088"/>
                  <a:gd name="connsiteX12" fmla="*/ 1383407 w 3293827"/>
                  <a:gd name="connsiteY12" fmla="*/ 2422088 h 2422088"/>
                  <a:gd name="connsiteX13" fmla="*/ 658765 w 3293827"/>
                  <a:gd name="connsiteY13" fmla="*/ 2422088 h 2422088"/>
                  <a:gd name="connsiteX14" fmla="*/ 0 w 3293827"/>
                  <a:gd name="connsiteY14" fmla="*/ 2422088 h 2422088"/>
                  <a:gd name="connsiteX15" fmla="*/ 0 w 3293827"/>
                  <a:gd name="connsiteY15" fmla="*/ 1840787 h 2422088"/>
                  <a:gd name="connsiteX16" fmla="*/ 0 w 3293827"/>
                  <a:gd name="connsiteY16" fmla="*/ 1259486 h 2422088"/>
                  <a:gd name="connsiteX17" fmla="*/ 0 w 3293827"/>
                  <a:gd name="connsiteY17" fmla="*/ 702406 h 2422088"/>
                  <a:gd name="connsiteX18" fmla="*/ 0 w 3293827"/>
                  <a:gd name="connsiteY18" fmla="*/ 0 h 242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3827" h="2422088" fill="none" extrusionOk="0">
                    <a:moveTo>
                      <a:pt x="0" y="0"/>
                    </a:moveTo>
                    <a:cubicBezTo>
                      <a:pt x="232931" y="607"/>
                      <a:pt x="315014" y="5656"/>
                      <a:pt x="625827" y="0"/>
                    </a:cubicBezTo>
                    <a:cubicBezTo>
                      <a:pt x="936640" y="-5656"/>
                      <a:pt x="948069" y="-15392"/>
                      <a:pt x="1251654" y="0"/>
                    </a:cubicBezTo>
                    <a:cubicBezTo>
                      <a:pt x="1555239" y="15392"/>
                      <a:pt x="1684573" y="21452"/>
                      <a:pt x="1844543" y="0"/>
                    </a:cubicBezTo>
                    <a:cubicBezTo>
                      <a:pt x="2004513" y="-21452"/>
                      <a:pt x="2348721" y="19933"/>
                      <a:pt x="2569185" y="0"/>
                    </a:cubicBezTo>
                    <a:cubicBezTo>
                      <a:pt x="2789649" y="-19933"/>
                      <a:pt x="3018404" y="-25737"/>
                      <a:pt x="3293827" y="0"/>
                    </a:cubicBezTo>
                    <a:cubicBezTo>
                      <a:pt x="3304800" y="188308"/>
                      <a:pt x="3285396" y="500312"/>
                      <a:pt x="3293827" y="653964"/>
                    </a:cubicBezTo>
                    <a:cubicBezTo>
                      <a:pt x="3302258" y="807616"/>
                      <a:pt x="3294582" y="966166"/>
                      <a:pt x="3293827" y="1259486"/>
                    </a:cubicBezTo>
                    <a:cubicBezTo>
                      <a:pt x="3293072" y="1552806"/>
                      <a:pt x="3309720" y="1692873"/>
                      <a:pt x="3293827" y="1816566"/>
                    </a:cubicBezTo>
                    <a:cubicBezTo>
                      <a:pt x="3277934" y="1940259"/>
                      <a:pt x="3306640" y="2246486"/>
                      <a:pt x="3293827" y="2422088"/>
                    </a:cubicBezTo>
                    <a:cubicBezTo>
                      <a:pt x="2965858" y="2405476"/>
                      <a:pt x="2942607" y="2428842"/>
                      <a:pt x="2635062" y="2422088"/>
                    </a:cubicBezTo>
                    <a:cubicBezTo>
                      <a:pt x="2327518" y="2415334"/>
                      <a:pt x="2238268" y="2440165"/>
                      <a:pt x="2075111" y="2422088"/>
                    </a:cubicBezTo>
                    <a:cubicBezTo>
                      <a:pt x="1911954" y="2404011"/>
                      <a:pt x="1597751" y="2453603"/>
                      <a:pt x="1383407" y="2422088"/>
                    </a:cubicBezTo>
                    <a:cubicBezTo>
                      <a:pt x="1169063" y="2390573"/>
                      <a:pt x="866889" y="2433301"/>
                      <a:pt x="658765" y="2422088"/>
                    </a:cubicBezTo>
                    <a:cubicBezTo>
                      <a:pt x="450641" y="2410875"/>
                      <a:pt x="278295" y="2441531"/>
                      <a:pt x="0" y="2422088"/>
                    </a:cubicBezTo>
                    <a:cubicBezTo>
                      <a:pt x="-6657" y="2294710"/>
                      <a:pt x="-22742" y="1999940"/>
                      <a:pt x="0" y="1840787"/>
                    </a:cubicBezTo>
                    <a:cubicBezTo>
                      <a:pt x="22742" y="1681634"/>
                      <a:pt x="-11526" y="1471490"/>
                      <a:pt x="0" y="1259486"/>
                    </a:cubicBezTo>
                    <a:cubicBezTo>
                      <a:pt x="11526" y="1047482"/>
                      <a:pt x="17541" y="941932"/>
                      <a:pt x="0" y="702406"/>
                    </a:cubicBezTo>
                    <a:cubicBezTo>
                      <a:pt x="-17541" y="462880"/>
                      <a:pt x="-33880" y="303942"/>
                      <a:pt x="0" y="0"/>
                    </a:cubicBezTo>
                    <a:close/>
                  </a:path>
                  <a:path w="3293827" h="2422088" stroke="0" extrusionOk="0">
                    <a:moveTo>
                      <a:pt x="0" y="0"/>
                    </a:moveTo>
                    <a:cubicBezTo>
                      <a:pt x="271812" y="-15347"/>
                      <a:pt x="447410" y="18021"/>
                      <a:pt x="658765" y="0"/>
                    </a:cubicBezTo>
                    <a:cubicBezTo>
                      <a:pt x="870120" y="-18021"/>
                      <a:pt x="1175325" y="-13526"/>
                      <a:pt x="1383407" y="0"/>
                    </a:cubicBezTo>
                    <a:cubicBezTo>
                      <a:pt x="1591489" y="13526"/>
                      <a:pt x="1803608" y="7941"/>
                      <a:pt x="1943358" y="0"/>
                    </a:cubicBezTo>
                    <a:cubicBezTo>
                      <a:pt x="2083108" y="-7941"/>
                      <a:pt x="2357429" y="16299"/>
                      <a:pt x="2668000" y="0"/>
                    </a:cubicBezTo>
                    <a:cubicBezTo>
                      <a:pt x="2978571" y="-16299"/>
                      <a:pt x="3037521" y="-19618"/>
                      <a:pt x="3293827" y="0"/>
                    </a:cubicBezTo>
                    <a:cubicBezTo>
                      <a:pt x="3301685" y="229435"/>
                      <a:pt x="3316905" y="403353"/>
                      <a:pt x="3293827" y="605522"/>
                    </a:cubicBezTo>
                    <a:cubicBezTo>
                      <a:pt x="3270749" y="807691"/>
                      <a:pt x="3303087" y="898159"/>
                      <a:pt x="3293827" y="1138381"/>
                    </a:cubicBezTo>
                    <a:cubicBezTo>
                      <a:pt x="3284567" y="1378603"/>
                      <a:pt x="3303858" y="1441952"/>
                      <a:pt x="3293827" y="1695462"/>
                    </a:cubicBezTo>
                    <a:cubicBezTo>
                      <a:pt x="3283796" y="1948972"/>
                      <a:pt x="3327566" y="2260460"/>
                      <a:pt x="3293827" y="2422088"/>
                    </a:cubicBezTo>
                    <a:cubicBezTo>
                      <a:pt x="2990616" y="2413446"/>
                      <a:pt x="2957479" y="2418393"/>
                      <a:pt x="2668000" y="2422088"/>
                    </a:cubicBezTo>
                    <a:cubicBezTo>
                      <a:pt x="2378521" y="2425783"/>
                      <a:pt x="2277338" y="2438893"/>
                      <a:pt x="1976296" y="2422088"/>
                    </a:cubicBezTo>
                    <a:cubicBezTo>
                      <a:pt x="1675254" y="2405283"/>
                      <a:pt x="1581945" y="2426027"/>
                      <a:pt x="1284593" y="2422088"/>
                    </a:cubicBezTo>
                    <a:cubicBezTo>
                      <a:pt x="987241" y="2418149"/>
                      <a:pt x="888468" y="2408624"/>
                      <a:pt x="625827" y="2422088"/>
                    </a:cubicBezTo>
                    <a:cubicBezTo>
                      <a:pt x="363186" y="2435552"/>
                      <a:pt x="260518" y="2392050"/>
                      <a:pt x="0" y="2422088"/>
                    </a:cubicBezTo>
                    <a:cubicBezTo>
                      <a:pt x="-18018" y="2276036"/>
                      <a:pt x="-3602" y="2033650"/>
                      <a:pt x="0" y="1816566"/>
                    </a:cubicBezTo>
                    <a:cubicBezTo>
                      <a:pt x="3602" y="1599482"/>
                      <a:pt x="-2760" y="1381019"/>
                      <a:pt x="0" y="1259486"/>
                    </a:cubicBezTo>
                    <a:cubicBezTo>
                      <a:pt x="2760" y="1137953"/>
                      <a:pt x="20550" y="970998"/>
                      <a:pt x="0" y="726626"/>
                    </a:cubicBezTo>
                    <a:cubicBezTo>
                      <a:pt x="-20550" y="482254"/>
                      <a:pt x="13543" y="222105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734736-173E-413D-9A52-2F798AC8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3706939"/>
                <a:ext cx="3293827" cy="24220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custGeom>
                        <a:avLst/>
                        <a:gdLst>
                          <a:gd name="connsiteX0" fmla="*/ 0 w 3293827"/>
                          <a:gd name="connsiteY0" fmla="*/ 0 h 2422088"/>
                          <a:gd name="connsiteX1" fmla="*/ 625827 w 3293827"/>
                          <a:gd name="connsiteY1" fmla="*/ 0 h 2422088"/>
                          <a:gd name="connsiteX2" fmla="*/ 1251654 w 3293827"/>
                          <a:gd name="connsiteY2" fmla="*/ 0 h 2422088"/>
                          <a:gd name="connsiteX3" fmla="*/ 1844543 w 3293827"/>
                          <a:gd name="connsiteY3" fmla="*/ 0 h 2422088"/>
                          <a:gd name="connsiteX4" fmla="*/ 2569185 w 3293827"/>
                          <a:gd name="connsiteY4" fmla="*/ 0 h 2422088"/>
                          <a:gd name="connsiteX5" fmla="*/ 3293827 w 3293827"/>
                          <a:gd name="connsiteY5" fmla="*/ 0 h 2422088"/>
                          <a:gd name="connsiteX6" fmla="*/ 3293827 w 3293827"/>
                          <a:gd name="connsiteY6" fmla="*/ 653964 h 2422088"/>
                          <a:gd name="connsiteX7" fmla="*/ 3293827 w 3293827"/>
                          <a:gd name="connsiteY7" fmla="*/ 1259486 h 2422088"/>
                          <a:gd name="connsiteX8" fmla="*/ 3293827 w 3293827"/>
                          <a:gd name="connsiteY8" fmla="*/ 1816566 h 2422088"/>
                          <a:gd name="connsiteX9" fmla="*/ 3293827 w 3293827"/>
                          <a:gd name="connsiteY9" fmla="*/ 2422088 h 2422088"/>
                          <a:gd name="connsiteX10" fmla="*/ 2635062 w 3293827"/>
                          <a:gd name="connsiteY10" fmla="*/ 2422088 h 2422088"/>
                          <a:gd name="connsiteX11" fmla="*/ 2075111 w 3293827"/>
                          <a:gd name="connsiteY11" fmla="*/ 2422088 h 2422088"/>
                          <a:gd name="connsiteX12" fmla="*/ 1383407 w 3293827"/>
                          <a:gd name="connsiteY12" fmla="*/ 2422088 h 2422088"/>
                          <a:gd name="connsiteX13" fmla="*/ 658765 w 3293827"/>
                          <a:gd name="connsiteY13" fmla="*/ 2422088 h 2422088"/>
                          <a:gd name="connsiteX14" fmla="*/ 0 w 3293827"/>
                          <a:gd name="connsiteY14" fmla="*/ 2422088 h 2422088"/>
                          <a:gd name="connsiteX15" fmla="*/ 0 w 3293827"/>
                          <a:gd name="connsiteY15" fmla="*/ 1840787 h 2422088"/>
                          <a:gd name="connsiteX16" fmla="*/ 0 w 3293827"/>
                          <a:gd name="connsiteY16" fmla="*/ 1259486 h 2422088"/>
                          <a:gd name="connsiteX17" fmla="*/ 0 w 3293827"/>
                          <a:gd name="connsiteY17" fmla="*/ 702406 h 2422088"/>
                          <a:gd name="connsiteX18" fmla="*/ 0 w 3293827"/>
                          <a:gd name="connsiteY18" fmla="*/ 0 h 242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293827" h="2422088" fill="none" extrusionOk="0">
                            <a:moveTo>
                              <a:pt x="0" y="0"/>
                            </a:moveTo>
                            <a:cubicBezTo>
                              <a:pt x="232931" y="607"/>
                              <a:pt x="315014" y="5656"/>
                              <a:pt x="625827" y="0"/>
                            </a:cubicBezTo>
                            <a:cubicBezTo>
                              <a:pt x="936640" y="-5656"/>
                              <a:pt x="948069" y="-15392"/>
                              <a:pt x="1251654" y="0"/>
                            </a:cubicBezTo>
                            <a:cubicBezTo>
                              <a:pt x="1555239" y="15392"/>
                              <a:pt x="1684573" y="21452"/>
                              <a:pt x="1844543" y="0"/>
                            </a:cubicBezTo>
                            <a:cubicBezTo>
                              <a:pt x="2004513" y="-21452"/>
                              <a:pt x="2348721" y="19933"/>
                              <a:pt x="2569185" y="0"/>
                            </a:cubicBezTo>
                            <a:cubicBezTo>
                              <a:pt x="2789649" y="-19933"/>
                              <a:pt x="3018404" y="-25737"/>
                              <a:pt x="3293827" y="0"/>
                            </a:cubicBezTo>
                            <a:cubicBezTo>
                              <a:pt x="3304800" y="188308"/>
                              <a:pt x="3285396" y="500312"/>
                              <a:pt x="3293827" y="653964"/>
                            </a:cubicBezTo>
                            <a:cubicBezTo>
                              <a:pt x="3302258" y="807616"/>
                              <a:pt x="3294582" y="966166"/>
                              <a:pt x="3293827" y="1259486"/>
                            </a:cubicBezTo>
                            <a:cubicBezTo>
                              <a:pt x="3293072" y="1552806"/>
                              <a:pt x="3309720" y="1692873"/>
                              <a:pt x="3293827" y="1816566"/>
                            </a:cubicBezTo>
                            <a:cubicBezTo>
                              <a:pt x="3277934" y="1940259"/>
                              <a:pt x="3306640" y="2246486"/>
                              <a:pt x="3293827" y="2422088"/>
                            </a:cubicBezTo>
                            <a:cubicBezTo>
                              <a:pt x="2965858" y="2405476"/>
                              <a:pt x="2942607" y="2428842"/>
                              <a:pt x="2635062" y="2422088"/>
                            </a:cubicBezTo>
                            <a:cubicBezTo>
                              <a:pt x="2327518" y="2415334"/>
                              <a:pt x="2238268" y="2440165"/>
                              <a:pt x="2075111" y="2422088"/>
                            </a:cubicBezTo>
                            <a:cubicBezTo>
                              <a:pt x="1911954" y="2404011"/>
                              <a:pt x="1597751" y="2453603"/>
                              <a:pt x="1383407" y="2422088"/>
                            </a:cubicBezTo>
                            <a:cubicBezTo>
                              <a:pt x="1169063" y="2390573"/>
                              <a:pt x="866889" y="2433301"/>
                              <a:pt x="658765" y="2422088"/>
                            </a:cubicBezTo>
                            <a:cubicBezTo>
                              <a:pt x="450641" y="2410875"/>
                              <a:pt x="278295" y="2441531"/>
                              <a:pt x="0" y="2422088"/>
                            </a:cubicBezTo>
                            <a:cubicBezTo>
                              <a:pt x="-6657" y="2294710"/>
                              <a:pt x="-22742" y="1999940"/>
                              <a:pt x="0" y="1840787"/>
                            </a:cubicBezTo>
                            <a:cubicBezTo>
                              <a:pt x="22742" y="1681634"/>
                              <a:pt x="-11526" y="1471490"/>
                              <a:pt x="0" y="1259486"/>
                            </a:cubicBezTo>
                            <a:cubicBezTo>
                              <a:pt x="11526" y="1047482"/>
                              <a:pt x="17541" y="941932"/>
                              <a:pt x="0" y="702406"/>
                            </a:cubicBezTo>
                            <a:cubicBezTo>
                              <a:pt x="-17541" y="462880"/>
                              <a:pt x="-33880" y="303942"/>
                              <a:pt x="0" y="0"/>
                            </a:cubicBezTo>
                            <a:close/>
                          </a:path>
                          <a:path w="3293827" h="2422088" stroke="0" extrusionOk="0">
                            <a:moveTo>
                              <a:pt x="0" y="0"/>
                            </a:moveTo>
                            <a:cubicBezTo>
                              <a:pt x="271812" y="-15347"/>
                              <a:pt x="447410" y="18021"/>
                              <a:pt x="658765" y="0"/>
                            </a:cubicBezTo>
                            <a:cubicBezTo>
                              <a:pt x="870120" y="-18021"/>
                              <a:pt x="1175325" y="-13526"/>
                              <a:pt x="1383407" y="0"/>
                            </a:cubicBezTo>
                            <a:cubicBezTo>
                              <a:pt x="1591489" y="13526"/>
                              <a:pt x="1803608" y="7941"/>
                              <a:pt x="1943358" y="0"/>
                            </a:cubicBezTo>
                            <a:cubicBezTo>
                              <a:pt x="2083108" y="-7941"/>
                              <a:pt x="2357429" y="16299"/>
                              <a:pt x="2668000" y="0"/>
                            </a:cubicBezTo>
                            <a:cubicBezTo>
                              <a:pt x="2978571" y="-16299"/>
                              <a:pt x="3037521" y="-19618"/>
                              <a:pt x="3293827" y="0"/>
                            </a:cubicBezTo>
                            <a:cubicBezTo>
                              <a:pt x="3301685" y="229435"/>
                              <a:pt x="3316905" y="403353"/>
                              <a:pt x="3293827" y="605522"/>
                            </a:cubicBezTo>
                            <a:cubicBezTo>
                              <a:pt x="3270749" y="807691"/>
                              <a:pt x="3303087" y="898159"/>
                              <a:pt x="3293827" y="1138381"/>
                            </a:cubicBezTo>
                            <a:cubicBezTo>
                              <a:pt x="3284567" y="1378603"/>
                              <a:pt x="3303858" y="1441952"/>
                              <a:pt x="3293827" y="1695462"/>
                            </a:cubicBezTo>
                            <a:cubicBezTo>
                              <a:pt x="3283796" y="1948972"/>
                              <a:pt x="3327566" y="2260460"/>
                              <a:pt x="3293827" y="2422088"/>
                            </a:cubicBezTo>
                            <a:cubicBezTo>
                              <a:pt x="2990616" y="2413446"/>
                              <a:pt x="2957479" y="2418393"/>
                              <a:pt x="2668000" y="2422088"/>
                            </a:cubicBezTo>
                            <a:cubicBezTo>
                              <a:pt x="2378521" y="2425783"/>
                              <a:pt x="2277338" y="2438893"/>
                              <a:pt x="1976296" y="2422088"/>
                            </a:cubicBezTo>
                            <a:cubicBezTo>
                              <a:pt x="1675254" y="2405283"/>
                              <a:pt x="1581945" y="2426027"/>
                              <a:pt x="1284593" y="2422088"/>
                            </a:cubicBezTo>
                            <a:cubicBezTo>
                              <a:pt x="987241" y="2418149"/>
                              <a:pt x="888468" y="2408624"/>
                              <a:pt x="625827" y="2422088"/>
                            </a:cubicBezTo>
                            <a:cubicBezTo>
                              <a:pt x="363186" y="2435552"/>
                              <a:pt x="260518" y="2392050"/>
                              <a:pt x="0" y="2422088"/>
                            </a:cubicBezTo>
                            <a:cubicBezTo>
                              <a:pt x="-18018" y="2276036"/>
                              <a:pt x="-3602" y="2033650"/>
                              <a:pt x="0" y="1816566"/>
                            </a:cubicBezTo>
                            <a:cubicBezTo>
                              <a:pt x="3602" y="1599482"/>
                              <a:pt x="-2760" y="1381019"/>
                              <a:pt x="0" y="1259486"/>
                            </a:cubicBezTo>
                            <a:cubicBezTo>
                              <a:pt x="2760" y="1137953"/>
                              <a:pt x="20550" y="970998"/>
                              <a:pt x="0" y="726626"/>
                            </a:cubicBezTo>
                            <a:cubicBezTo>
                              <a:pt x="-20550" y="482254"/>
                              <a:pt x="13543" y="2221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C318F0A-C2C1-4D6D-A339-C0BAEED0E17A}"/>
              </a:ext>
            </a:extLst>
          </p:cNvPr>
          <p:cNvSpPr/>
          <p:nvPr/>
        </p:nvSpPr>
        <p:spPr>
          <a:xfrm>
            <a:off x="7103261" y="3837895"/>
            <a:ext cx="3154680" cy="1343706"/>
          </a:xfrm>
          <a:prstGeom prst="rect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08E8E5-D9BD-4962-AC85-7196A3F1FB43}"/>
              </a:ext>
            </a:extLst>
          </p:cNvPr>
          <p:cNvSpPr/>
          <p:nvPr/>
        </p:nvSpPr>
        <p:spPr>
          <a:xfrm>
            <a:off x="2758702" y="5060857"/>
            <a:ext cx="137160" cy="1371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536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 animBg="1"/>
      <p:bldP spid="2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F1D991C-8D73-4B89-9159-EA5715F0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03" y="2824812"/>
            <a:ext cx="4572000" cy="29622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Forward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0F5D9-1870-4E27-942E-0AB9322A81B4}"/>
              </a:ext>
            </a:extLst>
          </p:cNvPr>
          <p:cNvSpPr/>
          <p:nvPr/>
        </p:nvSpPr>
        <p:spPr>
          <a:xfrm>
            <a:off x="3773858" y="1975381"/>
            <a:ext cx="2691730" cy="84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sz="1400" dirty="0"/>
              <a:t>Cell state from previous timestep is multiplied </a:t>
            </a:r>
            <a:r>
              <a:rPr lang="en-US" sz="1400" dirty="0">
                <a:solidFill>
                  <a:srgbClr val="FF0000"/>
                </a:solidFill>
              </a:rPr>
              <a:t>elementwise</a:t>
            </a:r>
            <a:r>
              <a:rPr lang="en-US" sz="1400" dirty="0"/>
              <a:t> by forget gate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8B2BB9-B18F-4F07-B04E-F82769DBB1BE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2946938" y="2395656"/>
            <a:ext cx="826920" cy="1062564"/>
          </a:xfrm>
          <a:prstGeom prst="curvedConnector2">
            <a:avLst/>
          </a:prstGeom>
          <a:ln>
            <a:solidFill>
              <a:srgbClr val="0000FF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72E9B3D-C3F7-404E-93BF-AB202956D94E}"/>
              </a:ext>
            </a:extLst>
          </p:cNvPr>
          <p:cNvSpPr/>
          <p:nvPr/>
        </p:nvSpPr>
        <p:spPr>
          <a:xfrm>
            <a:off x="6737786" y="912642"/>
            <a:ext cx="3360712" cy="1114653"/>
          </a:xfrm>
          <a:custGeom>
            <a:avLst/>
            <a:gdLst>
              <a:gd name="connsiteX0" fmla="*/ 0 w 3360712"/>
              <a:gd name="connsiteY0" fmla="*/ 0 h 1114653"/>
              <a:gd name="connsiteX1" fmla="*/ 604928 w 3360712"/>
              <a:gd name="connsiteY1" fmla="*/ 0 h 1114653"/>
              <a:gd name="connsiteX2" fmla="*/ 1176249 w 3360712"/>
              <a:gd name="connsiteY2" fmla="*/ 0 h 1114653"/>
              <a:gd name="connsiteX3" fmla="*/ 1915606 w 3360712"/>
              <a:gd name="connsiteY3" fmla="*/ 0 h 1114653"/>
              <a:gd name="connsiteX4" fmla="*/ 2520534 w 3360712"/>
              <a:gd name="connsiteY4" fmla="*/ 0 h 1114653"/>
              <a:gd name="connsiteX5" fmla="*/ 3360712 w 3360712"/>
              <a:gd name="connsiteY5" fmla="*/ 0 h 1114653"/>
              <a:gd name="connsiteX6" fmla="*/ 3360712 w 3360712"/>
              <a:gd name="connsiteY6" fmla="*/ 535033 h 1114653"/>
              <a:gd name="connsiteX7" fmla="*/ 3360712 w 3360712"/>
              <a:gd name="connsiteY7" fmla="*/ 1114653 h 1114653"/>
              <a:gd name="connsiteX8" fmla="*/ 2621355 w 3360712"/>
              <a:gd name="connsiteY8" fmla="*/ 1114653 h 1114653"/>
              <a:gd name="connsiteX9" fmla="*/ 1949213 w 3360712"/>
              <a:gd name="connsiteY9" fmla="*/ 1114653 h 1114653"/>
              <a:gd name="connsiteX10" fmla="*/ 1344285 w 3360712"/>
              <a:gd name="connsiteY10" fmla="*/ 1114653 h 1114653"/>
              <a:gd name="connsiteX11" fmla="*/ 638535 w 3360712"/>
              <a:gd name="connsiteY11" fmla="*/ 1114653 h 1114653"/>
              <a:gd name="connsiteX12" fmla="*/ 0 w 3360712"/>
              <a:gd name="connsiteY12" fmla="*/ 1114653 h 1114653"/>
              <a:gd name="connsiteX13" fmla="*/ 0 w 3360712"/>
              <a:gd name="connsiteY13" fmla="*/ 546180 h 1114653"/>
              <a:gd name="connsiteX14" fmla="*/ 0 w 3360712"/>
              <a:gd name="connsiteY14" fmla="*/ 0 h 111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60712" h="1114653" fill="none" extrusionOk="0">
                <a:moveTo>
                  <a:pt x="0" y="0"/>
                </a:moveTo>
                <a:cubicBezTo>
                  <a:pt x="229794" y="11018"/>
                  <a:pt x="335042" y="-12217"/>
                  <a:pt x="604928" y="0"/>
                </a:cubicBezTo>
                <a:cubicBezTo>
                  <a:pt x="874814" y="12217"/>
                  <a:pt x="991307" y="25474"/>
                  <a:pt x="1176249" y="0"/>
                </a:cubicBezTo>
                <a:cubicBezTo>
                  <a:pt x="1361191" y="-25474"/>
                  <a:pt x="1611995" y="-6123"/>
                  <a:pt x="1915606" y="0"/>
                </a:cubicBezTo>
                <a:cubicBezTo>
                  <a:pt x="2219217" y="6123"/>
                  <a:pt x="2290020" y="-19597"/>
                  <a:pt x="2520534" y="0"/>
                </a:cubicBezTo>
                <a:cubicBezTo>
                  <a:pt x="2751048" y="19597"/>
                  <a:pt x="3113445" y="-4718"/>
                  <a:pt x="3360712" y="0"/>
                </a:cubicBezTo>
                <a:cubicBezTo>
                  <a:pt x="3378370" y="184803"/>
                  <a:pt x="3386285" y="374969"/>
                  <a:pt x="3360712" y="535033"/>
                </a:cubicBezTo>
                <a:cubicBezTo>
                  <a:pt x="3335139" y="695097"/>
                  <a:pt x="3358471" y="917429"/>
                  <a:pt x="3360712" y="1114653"/>
                </a:cubicBezTo>
                <a:cubicBezTo>
                  <a:pt x="3112920" y="1090089"/>
                  <a:pt x="2817616" y="1088557"/>
                  <a:pt x="2621355" y="1114653"/>
                </a:cubicBezTo>
                <a:cubicBezTo>
                  <a:pt x="2425094" y="1140749"/>
                  <a:pt x="2134145" y="1082208"/>
                  <a:pt x="1949213" y="1114653"/>
                </a:cubicBezTo>
                <a:cubicBezTo>
                  <a:pt x="1764281" y="1147098"/>
                  <a:pt x="1525312" y="1100583"/>
                  <a:pt x="1344285" y="1114653"/>
                </a:cubicBezTo>
                <a:cubicBezTo>
                  <a:pt x="1163258" y="1128723"/>
                  <a:pt x="893422" y="1129400"/>
                  <a:pt x="638535" y="1114653"/>
                </a:cubicBezTo>
                <a:cubicBezTo>
                  <a:pt x="383648" y="1099907"/>
                  <a:pt x="224305" y="1114964"/>
                  <a:pt x="0" y="1114653"/>
                </a:cubicBezTo>
                <a:cubicBezTo>
                  <a:pt x="-25362" y="869216"/>
                  <a:pt x="14561" y="792630"/>
                  <a:pt x="0" y="546180"/>
                </a:cubicBezTo>
                <a:cubicBezTo>
                  <a:pt x="-14561" y="299730"/>
                  <a:pt x="11651" y="213889"/>
                  <a:pt x="0" y="0"/>
                </a:cubicBezTo>
                <a:close/>
              </a:path>
              <a:path w="3360712" h="1114653" stroke="0" extrusionOk="0">
                <a:moveTo>
                  <a:pt x="0" y="0"/>
                </a:moveTo>
                <a:cubicBezTo>
                  <a:pt x="218571" y="12591"/>
                  <a:pt x="365598" y="-32632"/>
                  <a:pt x="705750" y="0"/>
                </a:cubicBezTo>
                <a:cubicBezTo>
                  <a:pt x="1045902" y="32632"/>
                  <a:pt x="1147547" y="20142"/>
                  <a:pt x="1277071" y="0"/>
                </a:cubicBezTo>
                <a:cubicBezTo>
                  <a:pt x="1406595" y="-20142"/>
                  <a:pt x="1763386" y="-28450"/>
                  <a:pt x="1949213" y="0"/>
                </a:cubicBezTo>
                <a:cubicBezTo>
                  <a:pt x="2135040" y="28450"/>
                  <a:pt x="2316573" y="4950"/>
                  <a:pt x="2554141" y="0"/>
                </a:cubicBezTo>
                <a:cubicBezTo>
                  <a:pt x="2791709" y="-4950"/>
                  <a:pt x="3106451" y="-20740"/>
                  <a:pt x="3360712" y="0"/>
                </a:cubicBezTo>
                <a:cubicBezTo>
                  <a:pt x="3361942" y="241254"/>
                  <a:pt x="3341188" y="330834"/>
                  <a:pt x="3360712" y="523887"/>
                </a:cubicBezTo>
                <a:cubicBezTo>
                  <a:pt x="3380236" y="716940"/>
                  <a:pt x="3350031" y="945486"/>
                  <a:pt x="3360712" y="1114653"/>
                </a:cubicBezTo>
                <a:cubicBezTo>
                  <a:pt x="3046728" y="1084808"/>
                  <a:pt x="2856045" y="1113693"/>
                  <a:pt x="2722177" y="1114653"/>
                </a:cubicBezTo>
                <a:cubicBezTo>
                  <a:pt x="2588309" y="1115613"/>
                  <a:pt x="2415227" y="1097517"/>
                  <a:pt x="2117249" y="1114653"/>
                </a:cubicBezTo>
                <a:cubicBezTo>
                  <a:pt x="1819271" y="1131789"/>
                  <a:pt x="1761613" y="1107338"/>
                  <a:pt x="1411499" y="1114653"/>
                </a:cubicBezTo>
                <a:cubicBezTo>
                  <a:pt x="1061385" y="1121969"/>
                  <a:pt x="927609" y="1126534"/>
                  <a:pt x="772964" y="1114653"/>
                </a:cubicBezTo>
                <a:cubicBezTo>
                  <a:pt x="618319" y="1102772"/>
                  <a:pt x="386173" y="1135583"/>
                  <a:pt x="0" y="1114653"/>
                </a:cubicBezTo>
                <a:cubicBezTo>
                  <a:pt x="17912" y="858660"/>
                  <a:pt x="1791" y="780710"/>
                  <a:pt x="0" y="590766"/>
                </a:cubicBezTo>
                <a:cubicBezTo>
                  <a:pt x="-1791" y="400822"/>
                  <a:pt x="20222" y="20064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extLst>
              <a:ext uri="{C807C97D-BFC1-408E-A445-0C87EB9F89A2}">
                <ask:lineSketchStyleProps xmlns:ask="http://schemas.microsoft.com/office/drawing/2018/sketchyshapes" sd="158761208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b="1" dirty="0"/>
              <a:t>Intuition</a:t>
            </a:r>
            <a:r>
              <a:rPr lang="en-US" dirty="0"/>
              <a:t>:</a:t>
            </a:r>
          </a:p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dirty="0"/>
              <a:t>Determine what element to </a:t>
            </a:r>
            <a:r>
              <a:rPr lang="en-US" dirty="0">
                <a:solidFill>
                  <a:srgbClr val="FF0000"/>
                </a:solidFill>
              </a:rPr>
              <a:t>forget</a:t>
            </a:r>
            <a:r>
              <a:rPr lang="en-US" dirty="0"/>
              <a:t> from previous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A1BC84-3AAE-4163-A450-5C397B300FBA}"/>
                  </a:ext>
                </a:extLst>
              </p:cNvPr>
              <p:cNvSpPr txBox="1"/>
              <p:nvPr/>
            </p:nvSpPr>
            <p:spPr>
              <a:xfrm>
                <a:off x="7023117" y="3706939"/>
                <a:ext cx="3293827" cy="2422088"/>
              </a:xfrm>
              <a:custGeom>
                <a:avLst/>
                <a:gdLst>
                  <a:gd name="connsiteX0" fmla="*/ 0 w 3293827"/>
                  <a:gd name="connsiteY0" fmla="*/ 0 h 2422088"/>
                  <a:gd name="connsiteX1" fmla="*/ 625827 w 3293827"/>
                  <a:gd name="connsiteY1" fmla="*/ 0 h 2422088"/>
                  <a:gd name="connsiteX2" fmla="*/ 1251654 w 3293827"/>
                  <a:gd name="connsiteY2" fmla="*/ 0 h 2422088"/>
                  <a:gd name="connsiteX3" fmla="*/ 1844543 w 3293827"/>
                  <a:gd name="connsiteY3" fmla="*/ 0 h 2422088"/>
                  <a:gd name="connsiteX4" fmla="*/ 2569185 w 3293827"/>
                  <a:gd name="connsiteY4" fmla="*/ 0 h 2422088"/>
                  <a:gd name="connsiteX5" fmla="*/ 3293827 w 3293827"/>
                  <a:gd name="connsiteY5" fmla="*/ 0 h 2422088"/>
                  <a:gd name="connsiteX6" fmla="*/ 3293827 w 3293827"/>
                  <a:gd name="connsiteY6" fmla="*/ 653964 h 2422088"/>
                  <a:gd name="connsiteX7" fmla="*/ 3293827 w 3293827"/>
                  <a:gd name="connsiteY7" fmla="*/ 1259486 h 2422088"/>
                  <a:gd name="connsiteX8" fmla="*/ 3293827 w 3293827"/>
                  <a:gd name="connsiteY8" fmla="*/ 1816566 h 2422088"/>
                  <a:gd name="connsiteX9" fmla="*/ 3293827 w 3293827"/>
                  <a:gd name="connsiteY9" fmla="*/ 2422088 h 2422088"/>
                  <a:gd name="connsiteX10" fmla="*/ 2635062 w 3293827"/>
                  <a:gd name="connsiteY10" fmla="*/ 2422088 h 2422088"/>
                  <a:gd name="connsiteX11" fmla="*/ 2075111 w 3293827"/>
                  <a:gd name="connsiteY11" fmla="*/ 2422088 h 2422088"/>
                  <a:gd name="connsiteX12" fmla="*/ 1383407 w 3293827"/>
                  <a:gd name="connsiteY12" fmla="*/ 2422088 h 2422088"/>
                  <a:gd name="connsiteX13" fmla="*/ 658765 w 3293827"/>
                  <a:gd name="connsiteY13" fmla="*/ 2422088 h 2422088"/>
                  <a:gd name="connsiteX14" fmla="*/ 0 w 3293827"/>
                  <a:gd name="connsiteY14" fmla="*/ 2422088 h 2422088"/>
                  <a:gd name="connsiteX15" fmla="*/ 0 w 3293827"/>
                  <a:gd name="connsiteY15" fmla="*/ 1840787 h 2422088"/>
                  <a:gd name="connsiteX16" fmla="*/ 0 w 3293827"/>
                  <a:gd name="connsiteY16" fmla="*/ 1259486 h 2422088"/>
                  <a:gd name="connsiteX17" fmla="*/ 0 w 3293827"/>
                  <a:gd name="connsiteY17" fmla="*/ 702406 h 2422088"/>
                  <a:gd name="connsiteX18" fmla="*/ 0 w 3293827"/>
                  <a:gd name="connsiteY18" fmla="*/ 0 h 242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3827" h="2422088" fill="none" extrusionOk="0">
                    <a:moveTo>
                      <a:pt x="0" y="0"/>
                    </a:moveTo>
                    <a:cubicBezTo>
                      <a:pt x="232931" y="607"/>
                      <a:pt x="315014" y="5656"/>
                      <a:pt x="625827" y="0"/>
                    </a:cubicBezTo>
                    <a:cubicBezTo>
                      <a:pt x="936640" y="-5656"/>
                      <a:pt x="948069" y="-15392"/>
                      <a:pt x="1251654" y="0"/>
                    </a:cubicBezTo>
                    <a:cubicBezTo>
                      <a:pt x="1555239" y="15392"/>
                      <a:pt x="1684573" y="21452"/>
                      <a:pt x="1844543" y="0"/>
                    </a:cubicBezTo>
                    <a:cubicBezTo>
                      <a:pt x="2004513" y="-21452"/>
                      <a:pt x="2348721" y="19933"/>
                      <a:pt x="2569185" y="0"/>
                    </a:cubicBezTo>
                    <a:cubicBezTo>
                      <a:pt x="2789649" y="-19933"/>
                      <a:pt x="3018404" y="-25737"/>
                      <a:pt x="3293827" y="0"/>
                    </a:cubicBezTo>
                    <a:cubicBezTo>
                      <a:pt x="3304800" y="188308"/>
                      <a:pt x="3285396" y="500312"/>
                      <a:pt x="3293827" y="653964"/>
                    </a:cubicBezTo>
                    <a:cubicBezTo>
                      <a:pt x="3302258" y="807616"/>
                      <a:pt x="3294582" y="966166"/>
                      <a:pt x="3293827" y="1259486"/>
                    </a:cubicBezTo>
                    <a:cubicBezTo>
                      <a:pt x="3293072" y="1552806"/>
                      <a:pt x="3309720" y="1692873"/>
                      <a:pt x="3293827" y="1816566"/>
                    </a:cubicBezTo>
                    <a:cubicBezTo>
                      <a:pt x="3277934" y="1940259"/>
                      <a:pt x="3306640" y="2246486"/>
                      <a:pt x="3293827" y="2422088"/>
                    </a:cubicBezTo>
                    <a:cubicBezTo>
                      <a:pt x="2965858" y="2405476"/>
                      <a:pt x="2942607" y="2428842"/>
                      <a:pt x="2635062" y="2422088"/>
                    </a:cubicBezTo>
                    <a:cubicBezTo>
                      <a:pt x="2327518" y="2415334"/>
                      <a:pt x="2238268" y="2440165"/>
                      <a:pt x="2075111" y="2422088"/>
                    </a:cubicBezTo>
                    <a:cubicBezTo>
                      <a:pt x="1911954" y="2404011"/>
                      <a:pt x="1597751" y="2453603"/>
                      <a:pt x="1383407" y="2422088"/>
                    </a:cubicBezTo>
                    <a:cubicBezTo>
                      <a:pt x="1169063" y="2390573"/>
                      <a:pt x="866889" y="2433301"/>
                      <a:pt x="658765" y="2422088"/>
                    </a:cubicBezTo>
                    <a:cubicBezTo>
                      <a:pt x="450641" y="2410875"/>
                      <a:pt x="278295" y="2441531"/>
                      <a:pt x="0" y="2422088"/>
                    </a:cubicBezTo>
                    <a:cubicBezTo>
                      <a:pt x="-6657" y="2294710"/>
                      <a:pt x="-22742" y="1999940"/>
                      <a:pt x="0" y="1840787"/>
                    </a:cubicBezTo>
                    <a:cubicBezTo>
                      <a:pt x="22742" y="1681634"/>
                      <a:pt x="-11526" y="1471490"/>
                      <a:pt x="0" y="1259486"/>
                    </a:cubicBezTo>
                    <a:cubicBezTo>
                      <a:pt x="11526" y="1047482"/>
                      <a:pt x="17541" y="941932"/>
                      <a:pt x="0" y="702406"/>
                    </a:cubicBezTo>
                    <a:cubicBezTo>
                      <a:pt x="-17541" y="462880"/>
                      <a:pt x="-33880" y="303942"/>
                      <a:pt x="0" y="0"/>
                    </a:cubicBezTo>
                    <a:close/>
                  </a:path>
                  <a:path w="3293827" h="2422088" stroke="0" extrusionOk="0">
                    <a:moveTo>
                      <a:pt x="0" y="0"/>
                    </a:moveTo>
                    <a:cubicBezTo>
                      <a:pt x="271812" y="-15347"/>
                      <a:pt x="447410" y="18021"/>
                      <a:pt x="658765" y="0"/>
                    </a:cubicBezTo>
                    <a:cubicBezTo>
                      <a:pt x="870120" y="-18021"/>
                      <a:pt x="1175325" y="-13526"/>
                      <a:pt x="1383407" y="0"/>
                    </a:cubicBezTo>
                    <a:cubicBezTo>
                      <a:pt x="1591489" y="13526"/>
                      <a:pt x="1803608" y="7941"/>
                      <a:pt x="1943358" y="0"/>
                    </a:cubicBezTo>
                    <a:cubicBezTo>
                      <a:pt x="2083108" y="-7941"/>
                      <a:pt x="2357429" y="16299"/>
                      <a:pt x="2668000" y="0"/>
                    </a:cubicBezTo>
                    <a:cubicBezTo>
                      <a:pt x="2978571" y="-16299"/>
                      <a:pt x="3037521" y="-19618"/>
                      <a:pt x="3293827" y="0"/>
                    </a:cubicBezTo>
                    <a:cubicBezTo>
                      <a:pt x="3301685" y="229435"/>
                      <a:pt x="3316905" y="403353"/>
                      <a:pt x="3293827" y="605522"/>
                    </a:cubicBezTo>
                    <a:cubicBezTo>
                      <a:pt x="3270749" y="807691"/>
                      <a:pt x="3303087" y="898159"/>
                      <a:pt x="3293827" y="1138381"/>
                    </a:cubicBezTo>
                    <a:cubicBezTo>
                      <a:pt x="3284567" y="1378603"/>
                      <a:pt x="3303858" y="1441952"/>
                      <a:pt x="3293827" y="1695462"/>
                    </a:cubicBezTo>
                    <a:cubicBezTo>
                      <a:pt x="3283796" y="1948972"/>
                      <a:pt x="3327566" y="2260460"/>
                      <a:pt x="3293827" y="2422088"/>
                    </a:cubicBezTo>
                    <a:cubicBezTo>
                      <a:pt x="2990616" y="2413446"/>
                      <a:pt x="2957479" y="2418393"/>
                      <a:pt x="2668000" y="2422088"/>
                    </a:cubicBezTo>
                    <a:cubicBezTo>
                      <a:pt x="2378521" y="2425783"/>
                      <a:pt x="2277338" y="2438893"/>
                      <a:pt x="1976296" y="2422088"/>
                    </a:cubicBezTo>
                    <a:cubicBezTo>
                      <a:pt x="1675254" y="2405283"/>
                      <a:pt x="1581945" y="2426027"/>
                      <a:pt x="1284593" y="2422088"/>
                    </a:cubicBezTo>
                    <a:cubicBezTo>
                      <a:pt x="987241" y="2418149"/>
                      <a:pt x="888468" y="2408624"/>
                      <a:pt x="625827" y="2422088"/>
                    </a:cubicBezTo>
                    <a:cubicBezTo>
                      <a:pt x="363186" y="2435552"/>
                      <a:pt x="260518" y="2392050"/>
                      <a:pt x="0" y="2422088"/>
                    </a:cubicBezTo>
                    <a:cubicBezTo>
                      <a:pt x="-18018" y="2276036"/>
                      <a:pt x="-3602" y="2033650"/>
                      <a:pt x="0" y="1816566"/>
                    </a:cubicBezTo>
                    <a:cubicBezTo>
                      <a:pt x="3602" y="1599482"/>
                      <a:pt x="-2760" y="1381019"/>
                      <a:pt x="0" y="1259486"/>
                    </a:cubicBezTo>
                    <a:cubicBezTo>
                      <a:pt x="2760" y="1137953"/>
                      <a:pt x="20550" y="970998"/>
                      <a:pt x="0" y="726626"/>
                    </a:cubicBezTo>
                    <a:cubicBezTo>
                      <a:pt x="-20550" y="482254"/>
                      <a:pt x="13543" y="222105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A1BC84-3AAE-4163-A450-5C397B300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3706939"/>
                <a:ext cx="3293827" cy="2422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custGeom>
                        <a:avLst/>
                        <a:gdLst>
                          <a:gd name="connsiteX0" fmla="*/ 0 w 3293827"/>
                          <a:gd name="connsiteY0" fmla="*/ 0 h 2422088"/>
                          <a:gd name="connsiteX1" fmla="*/ 625827 w 3293827"/>
                          <a:gd name="connsiteY1" fmla="*/ 0 h 2422088"/>
                          <a:gd name="connsiteX2" fmla="*/ 1251654 w 3293827"/>
                          <a:gd name="connsiteY2" fmla="*/ 0 h 2422088"/>
                          <a:gd name="connsiteX3" fmla="*/ 1844543 w 3293827"/>
                          <a:gd name="connsiteY3" fmla="*/ 0 h 2422088"/>
                          <a:gd name="connsiteX4" fmla="*/ 2569185 w 3293827"/>
                          <a:gd name="connsiteY4" fmla="*/ 0 h 2422088"/>
                          <a:gd name="connsiteX5" fmla="*/ 3293827 w 3293827"/>
                          <a:gd name="connsiteY5" fmla="*/ 0 h 2422088"/>
                          <a:gd name="connsiteX6" fmla="*/ 3293827 w 3293827"/>
                          <a:gd name="connsiteY6" fmla="*/ 653964 h 2422088"/>
                          <a:gd name="connsiteX7" fmla="*/ 3293827 w 3293827"/>
                          <a:gd name="connsiteY7" fmla="*/ 1259486 h 2422088"/>
                          <a:gd name="connsiteX8" fmla="*/ 3293827 w 3293827"/>
                          <a:gd name="connsiteY8" fmla="*/ 1816566 h 2422088"/>
                          <a:gd name="connsiteX9" fmla="*/ 3293827 w 3293827"/>
                          <a:gd name="connsiteY9" fmla="*/ 2422088 h 2422088"/>
                          <a:gd name="connsiteX10" fmla="*/ 2635062 w 3293827"/>
                          <a:gd name="connsiteY10" fmla="*/ 2422088 h 2422088"/>
                          <a:gd name="connsiteX11" fmla="*/ 2075111 w 3293827"/>
                          <a:gd name="connsiteY11" fmla="*/ 2422088 h 2422088"/>
                          <a:gd name="connsiteX12" fmla="*/ 1383407 w 3293827"/>
                          <a:gd name="connsiteY12" fmla="*/ 2422088 h 2422088"/>
                          <a:gd name="connsiteX13" fmla="*/ 658765 w 3293827"/>
                          <a:gd name="connsiteY13" fmla="*/ 2422088 h 2422088"/>
                          <a:gd name="connsiteX14" fmla="*/ 0 w 3293827"/>
                          <a:gd name="connsiteY14" fmla="*/ 2422088 h 2422088"/>
                          <a:gd name="connsiteX15" fmla="*/ 0 w 3293827"/>
                          <a:gd name="connsiteY15" fmla="*/ 1840787 h 2422088"/>
                          <a:gd name="connsiteX16" fmla="*/ 0 w 3293827"/>
                          <a:gd name="connsiteY16" fmla="*/ 1259486 h 2422088"/>
                          <a:gd name="connsiteX17" fmla="*/ 0 w 3293827"/>
                          <a:gd name="connsiteY17" fmla="*/ 702406 h 2422088"/>
                          <a:gd name="connsiteX18" fmla="*/ 0 w 3293827"/>
                          <a:gd name="connsiteY18" fmla="*/ 0 h 242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293827" h="2422088" fill="none" extrusionOk="0">
                            <a:moveTo>
                              <a:pt x="0" y="0"/>
                            </a:moveTo>
                            <a:cubicBezTo>
                              <a:pt x="232931" y="607"/>
                              <a:pt x="315014" y="5656"/>
                              <a:pt x="625827" y="0"/>
                            </a:cubicBezTo>
                            <a:cubicBezTo>
                              <a:pt x="936640" y="-5656"/>
                              <a:pt x="948069" y="-15392"/>
                              <a:pt x="1251654" y="0"/>
                            </a:cubicBezTo>
                            <a:cubicBezTo>
                              <a:pt x="1555239" y="15392"/>
                              <a:pt x="1684573" y="21452"/>
                              <a:pt x="1844543" y="0"/>
                            </a:cubicBezTo>
                            <a:cubicBezTo>
                              <a:pt x="2004513" y="-21452"/>
                              <a:pt x="2348721" y="19933"/>
                              <a:pt x="2569185" y="0"/>
                            </a:cubicBezTo>
                            <a:cubicBezTo>
                              <a:pt x="2789649" y="-19933"/>
                              <a:pt x="3018404" y="-25737"/>
                              <a:pt x="3293827" y="0"/>
                            </a:cubicBezTo>
                            <a:cubicBezTo>
                              <a:pt x="3304800" y="188308"/>
                              <a:pt x="3285396" y="500312"/>
                              <a:pt x="3293827" y="653964"/>
                            </a:cubicBezTo>
                            <a:cubicBezTo>
                              <a:pt x="3302258" y="807616"/>
                              <a:pt x="3294582" y="966166"/>
                              <a:pt x="3293827" y="1259486"/>
                            </a:cubicBezTo>
                            <a:cubicBezTo>
                              <a:pt x="3293072" y="1552806"/>
                              <a:pt x="3309720" y="1692873"/>
                              <a:pt x="3293827" y="1816566"/>
                            </a:cubicBezTo>
                            <a:cubicBezTo>
                              <a:pt x="3277934" y="1940259"/>
                              <a:pt x="3306640" y="2246486"/>
                              <a:pt x="3293827" y="2422088"/>
                            </a:cubicBezTo>
                            <a:cubicBezTo>
                              <a:pt x="2965858" y="2405476"/>
                              <a:pt x="2942607" y="2428842"/>
                              <a:pt x="2635062" y="2422088"/>
                            </a:cubicBezTo>
                            <a:cubicBezTo>
                              <a:pt x="2327518" y="2415334"/>
                              <a:pt x="2238268" y="2440165"/>
                              <a:pt x="2075111" y="2422088"/>
                            </a:cubicBezTo>
                            <a:cubicBezTo>
                              <a:pt x="1911954" y="2404011"/>
                              <a:pt x="1597751" y="2453603"/>
                              <a:pt x="1383407" y="2422088"/>
                            </a:cubicBezTo>
                            <a:cubicBezTo>
                              <a:pt x="1169063" y="2390573"/>
                              <a:pt x="866889" y="2433301"/>
                              <a:pt x="658765" y="2422088"/>
                            </a:cubicBezTo>
                            <a:cubicBezTo>
                              <a:pt x="450641" y="2410875"/>
                              <a:pt x="278295" y="2441531"/>
                              <a:pt x="0" y="2422088"/>
                            </a:cubicBezTo>
                            <a:cubicBezTo>
                              <a:pt x="-6657" y="2294710"/>
                              <a:pt x="-22742" y="1999940"/>
                              <a:pt x="0" y="1840787"/>
                            </a:cubicBezTo>
                            <a:cubicBezTo>
                              <a:pt x="22742" y="1681634"/>
                              <a:pt x="-11526" y="1471490"/>
                              <a:pt x="0" y="1259486"/>
                            </a:cubicBezTo>
                            <a:cubicBezTo>
                              <a:pt x="11526" y="1047482"/>
                              <a:pt x="17541" y="941932"/>
                              <a:pt x="0" y="702406"/>
                            </a:cubicBezTo>
                            <a:cubicBezTo>
                              <a:pt x="-17541" y="462880"/>
                              <a:pt x="-33880" y="303942"/>
                              <a:pt x="0" y="0"/>
                            </a:cubicBezTo>
                            <a:close/>
                          </a:path>
                          <a:path w="3293827" h="2422088" stroke="0" extrusionOk="0">
                            <a:moveTo>
                              <a:pt x="0" y="0"/>
                            </a:moveTo>
                            <a:cubicBezTo>
                              <a:pt x="271812" y="-15347"/>
                              <a:pt x="447410" y="18021"/>
                              <a:pt x="658765" y="0"/>
                            </a:cubicBezTo>
                            <a:cubicBezTo>
                              <a:pt x="870120" y="-18021"/>
                              <a:pt x="1175325" y="-13526"/>
                              <a:pt x="1383407" y="0"/>
                            </a:cubicBezTo>
                            <a:cubicBezTo>
                              <a:pt x="1591489" y="13526"/>
                              <a:pt x="1803608" y="7941"/>
                              <a:pt x="1943358" y="0"/>
                            </a:cubicBezTo>
                            <a:cubicBezTo>
                              <a:pt x="2083108" y="-7941"/>
                              <a:pt x="2357429" y="16299"/>
                              <a:pt x="2668000" y="0"/>
                            </a:cubicBezTo>
                            <a:cubicBezTo>
                              <a:pt x="2978571" y="-16299"/>
                              <a:pt x="3037521" y="-19618"/>
                              <a:pt x="3293827" y="0"/>
                            </a:cubicBezTo>
                            <a:cubicBezTo>
                              <a:pt x="3301685" y="229435"/>
                              <a:pt x="3316905" y="403353"/>
                              <a:pt x="3293827" y="605522"/>
                            </a:cubicBezTo>
                            <a:cubicBezTo>
                              <a:pt x="3270749" y="807691"/>
                              <a:pt x="3303087" y="898159"/>
                              <a:pt x="3293827" y="1138381"/>
                            </a:cubicBezTo>
                            <a:cubicBezTo>
                              <a:pt x="3284567" y="1378603"/>
                              <a:pt x="3303858" y="1441952"/>
                              <a:pt x="3293827" y="1695462"/>
                            </a:cubicBezTo>
                            <a:cubicBezTo>
                              <a:pt x="3283796" y="1948972"/>
                              <a:pt x="3327566" y="2260460"/>
                              <a:pt x="3293827" y="2422088"/>
                            </a:cubicBezTo>
                            <a:cubicBezTo>
                              <a:pt x="2990616" y="2413446"/>
                              <a:pt x="2957479" y="2418393"/>
                              <a:pt x="2668000" y="2422088"/>
                            </a:cubicBezTo>
                            <a:cubicBezTo>
                              <a:pt x="2378521" y="2425783"/>
                              <a:pt x="2277338" y="2438893"/>
                              <a:pt x="1976296" y="2422088"/>
                            </a:cubicBezTo>
                            <a:cubicBezTo>
                              <a:pt x="1675254" y="2405283"/>
                              <a:pt x="1581945" y="2426027"/>
                              <a:pt x="1284593" y="2422088"/>
                            </a:cubicBezTo>
                            <a:cubicBezTo>
                              <a:pt x="987241" y="2418149"/>
                              <a:pt x="888468" y="2408624"/>
                              <a:pt x="625827" y="2422088"/>
                            </a:cubicBezTo>
                            <a:cubicBezTo>
                              <a:pt x="363186" y="2435552"/>
                              <a:pt x="260518" y="2392050"/>
                              <a:pt x="0" y="2422088"/>
                            </a:cubicBezTo>
                            <a:cubicBezTo>
                              <a:pt x="-18018" y="2276036"/>
                              <a:pt x="-3602" y="2033650"/>
                              <a:pt x="0" y="1816566"/>
                            </a:cubicBezTo>
                            <a:cubicBezTo>
                              <a:pt x="3602" y="1599482"/>
                              <a:pt x="-2760" y="1381019"/>
                              <a:pt x="0" y="1259486"/>
                            </a:cubicBezTo>
                            <a:cubicBezTo>
                              <a:pt x="2760" y="1137953"/>
                              <a:pt x="20550" y="970998"/>
                              <a:pt x="0" y="726626"/>
                            </a:cubicBezTo>
                            <a:cubicBezTo>
                              <a:pt x="-20550" y="482254"/>
                              <a:pt x="13543" y="2221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CD80AB7-09C6-4203-BB70-35525AB16F63}"/>
              </a:ext>
            </a:extLst>
          </p:cNvPr>
          <p:cNvSpPr/>
          <p:nvPr/>
        </p:nvSpPr>
        <p:spPr>
          <a:xfrm>
            <a:off x="7905750" y="5107949"/>
            <a:ext cx="1143001" cy="476694"/>
          </a:xfrm>
          <a:prstGeom prst="rect">
            <a:avLst/>
          </a:prstGeom>
          <a:solidFill>
            <a:schemeClr val="accent1">
              <a:lumMod val="20000"/>
              <a:lumOff val="80000"/>
              <a:alpha val="1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39E1BE-155E-4834-84AF-5E650E44D643}"/>
              </a:ext>
            </a:extLst>
          </p:cNvPr>
          <p:cNvSpPr/>
          <p:nvPr/>
        </p:nvSpPr>
        <p:spPr>
          <a:xfrm>
            <a:off x="3340436" y="5628811"/>
            <a:ext cx="2288553" cy="58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sz="1400" dirty="0"/>
              <a:t>Stack input and previous hidden state</a:t>
            </a:r>
          </a:p>
        </p:txBody>
      </p:sp>
      <p:cxnSp>
        <p:nvCxnSpPr>
          <p:cNvPr id="19" name="Straight Arrow Connector 4">
            <a:extLst>
              <a:ext uri="{FF2B5EF4-FFF2-40B4-BE49-F238E27FC236}">
                <a16:creationId xmlns:a16="http://schemas.microsoft.com/office/drawing/2014/main" id="{A2A34714-46B6-4EB5-A905-E806A680FE50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2872296" y="5279741"/>
            <a:ext cx="468141" cy="640081"/>
          </a:xfrm>
          <a:prstGeom prst="curvedConnector2">
            <a:avLst/>
          </a:prstGeom>
          <a:ln>
            <a:solidFill>
              <a:srgbClr val="0000FF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EFA9D2A-A0A8-4009-9E75-5FA6927A9B02}"/>
                  </a:ext>
                </a:extLst>
              </p:cNvPr>
              <p:cNvSpPr/>
              <p:nvPr/>
            </p:nvSpPr>
            <p:spPr>
              <a:xfrm>
                <a:off x="7023117" y="2978357"/>
                <a:ext cx="3293827" cy="567295"/>
              </a:xfrm>
              <a:custGeom>
                <a:avLst/>
                <a:gdLst>
                  <a:gd name="connsiteX0" fmla="*/ 0 w 3293827"/>
                  <a:gd name="connsiteY0" fmla="*/ 0 h 567295"/>
                  <a:gd name="connsiteX1" fmla="*/ 691704 w 3293827"/>
                  <a:gd name="connsiteY1" fmla="*/ 0 h 567295"/>
                  <a:gd name="connsiteX2" fmla="*/ 1383407 w 3293827"/>
                  <a:gd name="connsiteY2" fmla="*/ 0 h 567295"/>
                  <a:gd name="connsiteX3" fmla="*/ 2009234 w 3293827"/>
                  <a:gd name="connsiteY3" fmla="*/ 0 h 567295"/>
                  <a:gd name="connsiteX4" fmla="*/ 2602123 w 3293827"/>
                  <a:gd name="connsiteY4" fmla="*/ 0 h 567295"/>
                  <a:gd name="connsiteX5" fmla="*/ 3293827 w 3293827"/>
                  <a:gd name="connsiteY5" fmla="*/ 0 h 567295"/>
                  <a:gd name="connsiteX6" fmla="*/ 3293827 w 3293827"/>
                  <a:gd name="connsiteY6" fmla="*/ 567295 h 567295"/>
                  <a:gd name="connsiteX7" fmla="*/ 2602123 w 3293827"/>
                  <a:gd name="connsiteY7" fmla="*/ 567295 h 567295"/>
                  <a:gd name="connsiteX8" fmla="*/ 2042173 w 3293827"/>
                  <a:gd name="connsiteY8" fmla="*/ 567295 h 567295"/>
                  <a:gd name="connsiteX9" fmla="*/ 1383407 w 3293827"/>
                  <a:gd name="connsiteY9" fmla="*/ 567295 h 567295"/>
                  <a:gd name="connsiteX10" fmla="*/ 790518 w 3293827"/>
                  <a:gd name="connsiteY10" fmla="*/ 567295 h 567295"/>
                  <a:gd name="connsiteX11" fmla="*/ 0 w 3293827"/>
                  <a:gd name="connsiteY11" fmla="*/ 567295 h 567295"/>
                  <a:gd name="connsiteX12" fmla="*/ 0 w 3293827"/>
                  <a:gd name="connsiteY12" fmla="*/ 0 h 56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827" h="567295" fill="none" extrusionOk="0">
                    <a:moveTo>
                      <a:pt x="0" y="0"/>
                    </a:moveTo>
                    <a:cubicBezTo>
                      <a:pt x="217448" y="-22073"/>
                      <a:pt x="535334" y="-4544"/>
                      <a:pt x="691704" y="0"/>
                    </a:cubicBezTo>
                    <a:cubicBezTo>
                      <a:pt x="848074" y="4544"/>
                      <a:pt x="1143840" y="-21222"/>
                      <a:pt x="1383407" y="0"/>
                    </a:cubicBezTo>
                    <a:cubicBezTo>
                      <a:pt x="1622974" y="21222"/>
                      <a:pt x="1858221" y="1572"/>
                      <a:pt x="2009234" y="0"/>
                    </a:cubicBezTo>
                    <a:cubicBezTo>
                      <a:pt x="2160247" y="-1572"/>
                      <a:pt x="2345661" y="6292"/>
                      <a:pt x="2602123" y="0"/>
                    </a:cubicBezTo>
                    <a:cubicBezTo>
                      <a:pt x="2858585" y="-6292"/>
                      <a:pt x="3114755" y="12728"/>
                      <a:pt x="3293827" y="0"/>
                    </a:cubicBezTo>
                    <a:cubicBezTo>
                      <a:pt x="3300290" y="159520"/>
                      <a:pt x="3278530" y="326806"/>
                      <a:pt x="3293827" y="567295"/>
                    </a:cubicBezTo>
                    <a:cubicBezTo>
                      <a:pt x="3095593" y="557724"/>
                      <a:pt x="2754067" y="559228"/>
                      <a:pt x="2602123" y="567295"/>
                    </a:cubicBezTo>
                    <a:cubicBezTo>
                      <a:pt x="2450179" y="575362"/>
                      <a:pt x="2280304" y="546667"/>
                      <a:pt x="2042173" y="567295"/>
                    </a:cubicBezTo>
                    <a:cubicBezTo>
                      <a:pt x="1804042" y="587924"/>
                      <a:pt x="1692319" y="581794"/>
                      <a:pt x="1383407" y="567295"/>
                    </a:cubicBezTo>
                    <a:cubicBezTo>
                      <a:pt x="1074495" y="552796"/>
                      <a:pt x="950848" y="594770"/>
                      <a:pt x="790518" y="567295"/>
                    </a:cubicBezTo>
                    <a:cubicBezTo>
                      <a:pt x="630188" y="539820"/>
                      <a:pt x="330294" y="528476"/>
                      <a:pt x="0" y="567295"/>
                    </a:cubicBezTo>
                    <a:cubicBezTo>
                      <a:pt x="12168" y="378432"/>
                      <a:pt x="3603" y="160702"/>
                      <a:pt x="0" y="0"/>
                    </a:cubicBezTo>
                    <a:close/>
                  </a:path>
                  <a:path w="3293827" h="567295" stroke="0" extrusionOk="0">
                    <a:moveTo>
                      <a:pt x="0" y="0"/>
                    </a:moveTo>
                    <a:cubicBezTo>
                      <a:pt x="266609" y="14837"/>
                      <a:pt x="314054" y="-20284"/>
                      <a:pt x="625827" y="0"/>
                    </a:cubicBezTo>
                    <a:cubicBezTo>
                      <a:pt x="937600" y="20284"/>
                      <a:pt x="1188423" y="-4415"/>
                      <a:pt x="1350469" y="0"/>
                    </a:cubicBezTo>
                    <a:cubicBezTo>
                      <a:pt x="1512515" y="4415"/>
                      <a:pt x="1776047" y="-13724"/>
                      <a:pt x="1943358" y="0"/>
                    </a:cubicBezTo>
                    <a:cubicBezTo>
                      <a:pt x="2110669" y="13724"/>
                      <a:pt x="2355291" y="26415"/>
                      <a:pt x="2569185" y="0"/>
                    </a:cubicBezTo>
                    <a:cubicBezTo>
                      <a:pt x="2783079" y="-26415"/>
                      <a:pt x="2975849" y="-5199"/>
                      <a:pt x="3293827" y="0"/>
                    </a:cubicBezTo>
                    <a:cubicBezTo>
                      <a:pt x="3269516" y="255026"/>
                      <a:pt x="3278131" y="393802"/>
                      <a:pt x="3293827" y="567295"/>
                    </a:cubicBezTo>
                    <a:cubicBezTo>
                      <a:pt x="3009608" y="589770"/>
                      <a:pt x="2959379" y="568611"/>
                      <a:pt x="2700938" y="567295"/>
                    </a:cubicBezTo>
                    <a:cubicBezTo>
                      <a:pt x="2442497" y="565979"/>
                      <a:pt x="2354442" y="542528"/>
                      <a:pt x="2108049" y="567295"/>
                    </a:cubicBezTo>
                    <a:cubicBezTo>
                      <a:pt x="1861656" y="592062"/>
                      <a:pt x="1674115" y="547195"/>
                      <a:pt x="1515160" y="567295"/>
                    </a:cubicBezTo>
                    <a:cubicBezTo>
                      <a:pt x="1356205" y="587395"/>
                      <a:pt x="1170131" y="549848"/>
                      <a:pt x="955210" y="567295"/>
                    </a:cubicBezTo>
                    <a:cubicBezTo>
                      <a:pt x="740289" y="584743"/>
                      <a:pt x="447555" y="581413"/>
                      <a:pt x="0" y="567295"/>
                    </a:cubicBezTo>
                    <a:cubicBezTo>
                      <a:pt x="-26122" y="424549"/>
                      <a:pt x="25861" y="234456"/>
                      <a:pt x="0" y="0"/>
                    </a:cubicBezTo>
                    <a:close/>
                  </a:path>
                </a:pathLst>
              </a:custGeom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3399537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 anchor="ctr" anchorCtr="0">
                <a:noAutofit/>
              </a:bodyPr>
              <a:lstStyle/>
              <a:p>
                <a:pPr>
                  <a:tabLst>
                    <a:tab pos="112713" algn="l"/>
                  </a:tabLst>
                </a:pPr>
                <a:r>
                  <a:rPr lang="en-US" sz="2000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EFA9D2A-A0A8-4009-9E75-5FA6927A9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2978357"/>
                <a:ext cx="3293827" cy="567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339953738">
                      <a:custGeom>
                        <a:avLst/>
                        <a:gdLst>
                          <a:gd name="connsiteX0" fmla="*/ 0 w 3293827"/>
                          <a:gd name="connsiteY0" fmla="*/ 0 h 567295"/>
                          <a:gd name="connsiteX1" fmla="*/ 691704 w 3293827"/>
                          <a:gd name="connsiteY1" fmla="*/ 0 h 567295"/>
                          <a:gd name="connsiteX2" fmla="*/ 1383407 w 3293827"/>
                          <a:gd name="connsiteY2" fmla="*/ 0 h 567295"/>
                          <a:gd name="connsiteX3" fmla="*/ 2009234 w 3293827"/>
                          <a:gd name="connsiteY3" fmla="*/ 0 h 567295"/>
                          <a:gd name="connsiteX4" fmla="*/ 2602123 w 3293827"/>
                          <a:gd name="connsiteY4" fmla="*/ 0 h 567295"/>
                          <a:gd name="connsiteX5" fmla="*/ 3293827 w 3293827"/>
                          <a:gd name="connsiteY5" fmla="*/ 0 h 567295"/>
                          <a:gd name="connsiteX6" fmla="*/ 3293827 w 3293827"/>
                          <a:gd name="connsiteY6" fmla="*/ 567295 h 567295"/>
                          <a:gd name="connsiteX7" fmla="*/ 2602123 w 3293827"/>
                          <a:gd name="connsiteY7" fmla="*/ 567295 h 567295"/>
                          <a:gd name="connsiteX8" fmla="*/ 2042173 w 3293827"/>
                          <a:gd name="connsiteY8" fmla="*/ 567295 h 567295"/>
                          <a:gd name="connsiteX9" fmla="*/ 1383407 w 3293827"/>
                          <a:gd name="connsiteY9" fmla="*/ 567295 h 567295"/>
                          <a:gd name="connsiteX10" fmla="*/ 790518 w 3293827"/>
                          <a:gd name="connsiteY10" fmla="*/ 567295 h 567295"/>
                          <a:gd name="connsiteX11" fmla="*/ 0 w 3293827"/>
                          <a:gd name="connsiteY11" fmla="*/ 567295 h 567295"/>
                          <a:gd name="connsiteX12" fmla="*/ 0 w 3293827"/>
                          <a:gd name="connsiteY12" fmla="*/ 0 h 5672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293827" h="567295" fill="none" extrusionOk="0">
                            <a:moveTo>
                              <a:pt x="0" y="0"/>
                            </a:moveTo>
                            <a:cubicBezTo>
                              <a:pt x="217448" y="-22073"/>
                              <a:pt x="535334" y="-4544"/>
                              <a:pt x="691704" y="0"/>
                            </a:cubicBezTo>
                            <a:cubicBezTo>
                              <a:pt x="848074" y="4544"/>
                              <a:pt x="1143840" y="-21222"/>
                              <a:pt x="1383407" y="0"/>
                            </a:cubicBezTo>
                            <a:cubicBezTo>
                              <a:pt x="1622974" y="21222"/>
                              <a:pt x="1858221" y="1572"/>
                              <a:pt x="2009234" y="0"/>
                            </a:cubicBezTo>
                            <a:cubicBezTo>
                              <a:pt x="2160247" y="-1572"/>
                              <a:pt x="2345661" y="6292"/>
                              <a:pt x="2602123" y="0"/>
                            </a:cubicBezTo>
                            <a:cubicBezTo>
                              <a:pt x="2858585" y="-6292"/>
                              <a:pt x="3114755" y="12728"/>
                              <a:pt x="3293827" y="0"/>
                            </a:cubicBezTo>
                            <a:cubicBezTo>
                              <a:pt x="3300290" y="159520"/>
                              <a:pt x="3278530" y="326806"/>
                              <a:pt x="3293827" y="567295"/>
                            </a:cubicBezTo>
                            <a:cubicBezTo>
                              <a:pt x="3095593" y="557724"/>
                              <a:pt x="2754067" y="559228"/>
                              <a:pt x="2602123" y="567295"/>
                            </a:cubicBezTo>
                            <a:cubicBezTo>
                              <a:pt x="2450179" y="575362"/>
                              <a:pt x="2280304" y="546667"/>
                              <a:pt x="2042173" y="567295"/>
                            </a:cubicBezTo>
                            <a:cubicBezTo>
                              <a:pt x="1804042" y="587924"/>
                              <a:pt x="1692319" y="581794"/>
                              <a:pt x="1383407" y="567295"/>
                            </a:cubicBezTo>
                            <a:cubicBezTo>
                              <a:pt x="1074495" y="552796"/>
                              <a:pt x="950848" y="594770"/>
                              <a:pt x="790518" y="567295"/>
                            </a:cubicBezTo>
                            <a:cubicBezTo>
                              <a:pt x="630188" y="539820"/>
                              <a:pt x="330294" y="528476"/>
                              <a:pt x="0" y="567295"/>
                            </a:cubicBezTo>
                            <a:cubicBezTo>
                              <a:pt x="12168" y="378432"/>
                              <a:pt x="3603" y="160702"/>
                              <a:pt x="0" y="0"/>
                            </a:cubicBezTo>
                            <a:close/>
                          </a:path>
                          <a:path w="3293827" h="567295" stroke="0" extrusionOk="0">
                            <a:moveTo>
                              <a:pt x="0" y="0"/>
                            </a:moveTo>
                            <a:cubicBezTo>
                              <a:pt x="266609" y="14837"/>
                              <a:pt x="314054" y="-20284"/>
                              <a:pt x="625827" y="0"/>
                            </a:cubicBezTo>
                            <a:cubicBezTo>
                              <a:pt x="937600" y="20284"/>
                              <a:pt x="1188423" y="-4415"/>
                              <a:pt x="1350469" y="0"/>
                            </a:cubicBezTo>
                            <a:cubicBezTo>
                              <a:pt x="1512515" y="4415"/>
                              <a:pt x="1776047" y="-13724"/>
                              <a:pt x="1943358" y="0"/>
                            </a:cubicBezTo>
                            <a:cubicBezTo>
                              <a:pt x="2110669" y="13724"/>
                              <a:pt x="2355291" y="26415"/>
                              <a:pt x="2569185" y="0"/>
                            </a:cubicBezTo>
                            <a:cubicBezTo>
                              <a:pt x="2783079" y="-26415"/>
                              <a:pt x="2975849" y="-5199"/>
                              <a:pt x="3293827" y="0"/>
                            </a:cubicBezTo>
                            <a:cubicBezTo>
                              <a:pt x="3269516" y="255026"/>
                              <a:pt x="3278131" y="393802"/>
                              <a:pt x="3293827" y="567295"/>
                            </a:cubicBezTo>
                            <a:cubicBezTo>
                              <a:pt x="3009608" y="589770"/>
                              <a:pt x="2959379" y="568611"/>
                              <a:pt x="2700938" y="567295"/>
                            </a:cubicBezTo>
                            <a:cubicBezTo>
                              <a:pt x="2442497" y="565979"/>
                              <a:pt x="2354442" y="542528"/>
                              <a:pt x="2108049" y="567295"/>
                            </a:cubicBezTo>
                            <a:cubicBezTo>
                              <a:pt x="1861656" y="592062"/>
                              <a:pt x="1674115" y="547195"/>
                              <a:pt x="1515160" y="567295"/>
                            </a:cubicBezTo>
                            <a:cubicBezTo>
                              <a:pt x="1356205" y="587395"/>
                              <a:pt x="1170131" y="549848"/>
                              <a:pt x="955210" y="567295"/>
                            </a:cubicBezTo>
                            <a:cubicBezTo>
                              <a:pt x="740289" y="584743"/>
                              <a:pt x="447555" y="581413"/>
                              <a:pt x="0" y="567295"/>
                            </a:cubicBezTo>
                            <a:cubicBezTo>
                              <a:pt x="-26122" y="424549"/>
                              <a:pt x="25861" y="23445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42C1B1-7E0F-44FC-99B9-0D5F3CE21EAA}"/>
                  </a:ext>
                </a:extLst>
              </p:cNvPr>
              <p:cNvSpPr/>
              <p:nvPr/>
            </p:nvSpPr>
            <p:spPr>
              <a:xfrm>
                <a:off x="333529" y="3935075"/>
                <a:ext cx="1775304" cy="840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tabLst>
                    <a:tab pos="171450" algn="l"/>
                  </a:tabLst>
                </a:pPr>
                <a:r>
                  <a:rPr lang="en-US" sz="1400" dirty="0"/>
                  <a:t>Output of forget gate ranged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[0..1]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/>
                  <a:t>(sigmoid)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42C1B1-7E0F-44FC-99B9-0D5F3CE21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29" y="3935075"/>
                <a:ext cx="1775304" cy="840551"/>
              </a:xfrm>
              <a:prstGeom prst="rect">
                <a:avLst/>
              </a:prstGeom>
              <a:blipFill>
                <a:blip r:embed="rId8"/>
                <a:stretch>
                  <a:fillRect l="-1031" b="-7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173B94B-1CCC-4E2C-A6C8-F16E2A00B450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08833" y="4355351"/>
            <a:ext cx="583914" cy="420275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FA49CBC-974A-457B-BAD4-7C3F80070A3C}"/>
              </a:ext>
            </a:extLst>
          </p:cNvPr>
          <p:cNvSpPr/>
          <p:nvPr/>
        </p:nvSpPr>
        <p:spPr>
          <a:xfrm>
            <a:off x="2758702" y="5060857"/>
            <a:ext cx="137160" cy="1371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17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15B67F-6266-4A90-B0C4-D27F7B2838B6}"/>
                  </a:ext>
                </a:extLst>
              </p:cNvPr>
              <p:cNvSpPr txBox="1"/>
              <p:nvPr/>
            </p:nvSpPr>
            <p:spPr>
              <a:xfrm>
                <a:off x="7023117" y="3706939"/>
                <a:ext cx="3293827" cy="2422088"/>
              </a:xfrm>
              <a:custGeom>
                <a:avLst/>
                <a:gdLst>
                  <a:gd name="connsiteX0" fmla="*/ 0 w 3293827"/>
                  <a:gd name="connsiteY0" fmla="*/ 0 h 2422088"/>
                  <a:gd name="connsiteX1" fmla="*/ 625827 w 3293827"/>
                  <a:gd name="connsiteY1" fmla="*/ 0 h 2422088"/>
                  <a:gd name="connsiteX2" fmla="*/ 1251654 w 3293827"/>
                  <a:gd name="connsiteY2" fmla="*/ 0 h 2422088"/>
                  <a:gd name="connsiteX3" fmla="*/ 1844543 w 3293827"/>
                  <a:gd name="connsiteY3" fmla="*/ 0 h 2422088"/>
                  <a:gd name="connsiteX4" fmla="*/ 2569185 w 3293827"/>
                  <a:gd name="connsiteY4" fmla="*/ 0 h 2422088"/>
                  <a:gd name="connsiteX5" fmla="*/ 3293827 w 3293827"/>
                  <a:gd name="connsiteY5" fmla="*/ 0 h 2422088"/>
                  <a:gd name="connsiteX6" fmla="*/ 3293827 w 3293827"/>
                  <a:gd name="connsiteY6" fmla="*/ 653964 h 2422088"/>
                  <a:gd name="connsiteX7" fmla="*/ 3293827 w 3293827"/>
                  <a:gd name="connsiteY7" fmla="*/ 1259486 h 2422088"/>
                  <a:gd name="connsiteX8" fmla="*/ 3293827 w 3293827"/>
                  <a:gd name="connsiteY8" fmla="*/ 1816566 h 2422088"/>
                  <a:gd name="connsiteX9" fmla="*/ 3293827 w 3293827"/>
                  <a:gd name="connsiteY9" fmla="*/ 2422088 h 2422088"/>
                  <a:gd name="connsiteX10" fmla="*/ 2635062 w 3293827"/>
                  <a:gd name="connsiteY10" fmla="*/ 2422088 h 2422088"/>
                  <a:gd name="connsiteX11" fmla="*/ 2075111 w 3293827"/>
                  <a:gd name="connsiteY11" fmla="*/ 2422088 h 2422088"/>
                  <a:gd name="connsiteX12" fmla="*/ 1383407 w 3293827"/>
                  <a:gd name="connsiteY12" fmla="*/ 2422088 h 2422088"/>
                  <a:gd name="connsiteX13" fmla="*/ 658765 w 3293827"/>
                  <a:gd name="connsiteY13" fmla="*/ 2422088 h 2422088"/>
                  <a:gd name="connsiteX14" fmla="*/ 0 w 3293827"/>
                  <a:gd name="connsiteY14" fmla="*/ 2422088 h 2422088"/>
                  <a:gd name="connsiteX15" fmla="*/ 0 w 3293827"/>
                  <a:gd name="connsiteY15" fmla="*/ 1840787 h 2422088"/>
                  <a:gd name="connsiteX16" fmla="*/ 0 w 3293827"/>
                  <a:gd name="connsiteY16" fmla="*/ 1259486 h 2422088"/>
                  <a:gd name="connsiteX17" fmla="*/ 0 w 3293827"/>
                  <a:gd name="connsiteY17" fmla="*/ 702406 h 2422088"/>
                  <a:gd name="connsiteX18" fmla="*/ 0 w 3293827"/>
                  <a:gd name="connsiteY18" fmla="*/ 0 h 242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3827" h="2422088" fill="none" extrusionOk="0">
                    <a:moveTo>
                      <a:pt x="0" y="0"/>
                    </a:moveTo>
                    <a:cubicBezTo>
                      <a:pt x="232931" y="607"/>
                      <a:pt x="315014" y="5656"/>
                      <a:pt x="625827" y="0"/>
                    </a:cubicBezTo>
                    <a:cubicBezTo>
                      <a:pt x="936640" y="-5656"/>
                      <a:pt x="948069" y="-15392"/>
                      <a:pt x="1251654" y="0"/>
                    </a:cubicBezTo>
                    <a:cubicBezTo>
                      <a:pt x="1555239" y="15392"/>
                      <a:pt x="1684573" y="21452"/>
                      <a:pt x="1844543" y="0"/>
                    </a:cubicBezTo>
                    <a:cubicBezTo>
                      <a:pt x="2004513" y="-21452"/>
                      <a:pt x="2348721" y="19933"/>
                      <a:pt x="2569185" y="0"/>
                    </a:cubicBezTo>
                    <a:cubicBezTo>
                      <a:pt x="2789649" y="-19933"/>
                      <a:pt x="3018404" y="-25737"/>
                      <a:pt x="3293827" y="0"/>
                    </a:cubicBezTo>
                    <a:cubicBezTo>
                      <a:pt x="3304800" y="188308"/>
                      <a:pt x="3285396" y="500312"/>
                      <a:pt x="3293827" y="653964"/>
                    </a:cubicBezTo>
                    <a:cubicBezTo>
                      <a:pt x="3302258" y="807616"/>
                      <a:pt x="3294582" y="966166"/>
                      <a:pt x="3293827" y="1259486"/>
                    </a:cubicBezTo>
                    <a:cubicBezTo>
                      <a:pt x="3293072" y="1552806"/>
                      <a:pt x="3309720" y="1692873"/>
                      <a:pt x="3293827" y="1816566"/>
                    </a:cubicBezTo>
                    <a:cubicBezTo>
                      <a:pt x="3277934" y="1940259"/>
                      <a:pt x="3306640" y="2246486"/>
                      <a:pt x="3293827" y="2422088"/>
                    </a:cubicBezTo>
                    <a:cubicBezTo>
                      <a:pt x="2965858" y="2405476"/>
                      <a:pt x="2942607" y="2428842"/>
                      <a:pt x="2635062" y="2422088"/>
                    </a:cubicBezTo>
                    <a:cubicBezTo>
                      <a:pt x="2327518" y="2415334"/>
                      <a:pt x="2238268" y="2440165"/>
                      <a:pt x="2075111" y="2422088"/>
                    </a:cubicBezTo>
                    <a:cubicBezTo>
                      <a:pt x="1911954" y="2404011"/>
                      <a:pt x="1597751" y="2453603"/>
                      <a:pt x="1383407" y="2422088"/>
                    </a:cubicBezTo>
                    <a:cubicBezTo>
                      <a:pt x="1169063" y="2390573"/>
                      <a:pt x="866889" y="2433301"/>
                      <a:pt x="658765" y="2422088"/>
                    </a:cubicBezTo>
                    <a:cubicBezTo>
                      <a:pt x="450641" y="2410875"/>
                      <a:pt x="278295" y="2441531"/>
                      <a:pt x="0" y="2422088"/>
                    </a:cubicBezTo>
                    <a:cubicBezTo>
                      <a:pt x="-6657" y="2294710"/>
                      <a:pt x="-22742" y="1999940"/>
                      <a:pt x="0" y="1840787"/>
                    </a:cubicBezTo>
                    <a:cubicBezTo>
                      <a:pt x="22742" y="1681634"/>
                      <a:pt x="-11526" y="1471490"/>
                      <a:pt x="0" y="1259486"/>
                    </a:cubicBezTo>
                    <a:cubicBezTo>
                      <a:pt x="11526" y="1047482"/>
                      <a:pt x="17541" y="941932"/>
                      <a:pt x="0" y="702406"/>
                    </a:cubicBezTo>
                    <a:cubicBezTo>
                      <a:pt x="-17541" y="462880"/>
                      <a:pt x="-33880" y="303942"/>
                      <a:pt x="0" y="0"/>
                    </a:cubicBezTo>
                    <a:close/>
                  </a:path>
                  <a:path w="3293827" h="2422088" stroke="0" extrusionOk="0">
                    <a:moveTo>
                      <a:pt x="0" y="0"/>
                    </a:moveTo>
                    <a:cubicBezTo>
                      <a:pt x="271812" y="-15347"/>
                      <a:pt x="447410" y="18021"/>
                      <a:pt x="658765" y="0"/>
                    </a:cubicBezTo>
                    <a:cubicBezTo>
                      <a:pt x="870120" y="-18021"/>
                      <a:pt x="1175325" y="-13526"/>
                      <a:pt x="1383407" y="0"/>
                    </a:cubicBezTo>
                    <a:cubicBezTo>
                      <a:pt x="1591489" y="13526"/>
                      <a:pt x="1803608" y="7941"/>
                      <a:pt x="1943358" y="0"/>
                    </a:cubicBezTo>
                    <a:cubicBezTo>
                      <a:pt x="2083108" y="-7941"/>
                      <a:pt x="2357429" y="16299"/>
                      <a:pt x="2668000" y="0"/>
                    </a:cubicBezTo>
                    <a:cubicBezTo>
                      <a:pt x="2978571" y="-16299"/>
                      <a:pt x="3037521" y="-19618"/>
                      <a:pt x="3293827" y="0"/>
                    </a:cubicBezTo>
                    <a:cubicBezTo>
                      <a:pt x="3301685" y="229435"/>
                      <a:pt x="3316905" y="403353"/>
                      <a:pt x="3293827" y="605522"/>
                    </a:cubicBezTo>
                    <a:cubicBezTo>
                      <a:pt x="3270749" y="807691"/>
                      <a:pt x="3303087" y="898159"/>
                      <a:pt x="3293827" y="1138381"/>
                    </a:cubicBezTo>
                    <a:cubicBezTo>
                      <a:pt x="3284567" y="1378603"/>
                      <a:pt x="3303858" y="1441952"/>
                      <a:pt x="3293827" y="1695462"/>
                    </a:cubicBezTo>
                    <a:cubicBezTo>
                      <a:pt x="3283796" y="1948972"/>
                      <a:pt x="3327566" y="2260460"/>
                      <a:pt x="3293827" y="2422088"/>
                    </a:cubicBezTo>
                    <a:cubicBezTo>
                      <a:pt x="2990616" y="2413446"/>
                      <a:pt x="2957479" y="2418393"/>
                      <a:pt x="2668000" y="2422088"/>
                    </a:cubicBezTo>
                    <a:cubicBezTo>
                      <a:pt x="2378521" y="2425783"/>
                      <a:pt x="2277338" y="2438893"/>
                      <a:pt x="1976296" y="2422088"/>
                    </a:cubicBezTo>
                    <a:cubicBezTo>
                      <a:pt x="1675254" y="2405283"/>
                      <a:pt x="1581945" y="2426027"/>
                      <a:pt x="1284593" y="2422088"/>
                    </a:cubicBezTo>
                    <a:cubicBezTo>
                      <a:pt x="987241" y="2418149"/>
                      <a:pt x="888468" y="2408624"/>
                      <a:pt x="625827" y="2422088"/>
                    </a:cubicBezTo>
                    <a:cubicBezTo>
                      <a:pt x="363186" y="2435552"/>
                      <a:pt x="260518" y="2392050"/>
                      <a:pt x="0" y="2422088"/>
                    </a:cubicBezTo>
                    <a:cubicBezTo>
                      <a:pt x="-18018" y="2276036"/>
                      <a:pt x="-3602" y="2033650"/>
                      <a:pt x="0" y="1816566"/>
                    </a:cubicBezTo>
                    <a:cubicBezTo>
                      <a:pt x="3602" y="1599482"/>
                      <a:pt x="-2760" y="1381019"/>
                      <a:pt x="0" y="1259486"/>
                    </a:cubicBezTo>
                    <a:cubicBezTo>
                      <a:pt x="2760" y="1137953"/>
                      <a:pt x="20550" y="970998"/>
                      <a:pt x="0" y="726626"/>
                    </a:cubicBezTo>
                    <a:cubicBezTo>
                      <a:pt x="-20550" y="482254"/>
                      <a:pt x="13543" y="222105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15B67F-6266-4A90-B0C4-D27F7B283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3706939"/>
                <a:ext cx="3293827" cy="2422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custGeom>
                        <a:avLst/>
                        <a:gdLst>
                          <a:gd name="connsiteX0" fmla="*/ 0 w 3293827"/>
                          <a:gd name="connsiteY0" fmla="*/ 0 h 2422088"/>
                          <a:gd name="connsiteX1" fmla="*/ 625827 w 3293827"/>
                          <a:gd name="connsiteY1" fmla="*/ 0 h 2422088"/>
                          <a:gd name="connsiteX2" fmla="*/ 1251654 w 3293827"/>
                          <a:gd name="connsiteY2" fmla="*/ 0 h 2422088"/>
                          <a:gd name="connsiteX3" fmla="*/ 1844543 w 3293827"/>
                          <a:gd name="connsiteY3" fmla="*/ 0 h 2422088"/>
                          <a:gd name="connsiteX4" fmla="*/ 2569185 w 3293827"/>
                          <a:gd name="connsiteY4" fmla="*/ 0 h 2422088"/>
                          <a:gd name="connsiteX5" fmla="*/ 3293827 w 3293827"/>
                          <a:gd name="connsiteY5" fmla="*/ 0 h 2422088"/>
                          <a:gd name="connsiteX6" fmla="*/ 3293827 w 3293827"/>
                          <a:gd name="connsiteY6" fmla="*/ 653964 h 2422088"/>
                          <a:gd name="connsiteX7" fmla="*/ 3293827 w 3293827"/>
                          <a:gd name="connsiteY7" fmla="*/ 1259486 h 2422088"/>
                          <a:gd name="connsiteX8" fmla="*/ 3293827 w 3293827"/>
                          <a:gd name="connsiteY8" fmla="*/ 1816566 h 2422088"/>
                          <a:gd name="connsiteX9" fmla="*/ 3293827 w 3293827"/>
                          <a:gd name="connsiteY9" fmla="*/ 2422088 h 2422088"/>
                          <a:gd name="connsiteX10" fmla="*/ 2635062 w 3293827"/>
                          <a:gd name="connsiteY10" fmla="*/ 2422088 h 2422088"/>
                          <a:gd name="connsiteX11" fmla="*/ 2075111 w 3293827"/>
                          <a:gd name="connsiteY11" fmla="*/ 2422088 h 2422088"/>
                          <a:gd name="connsiteX12" fmla="*/ 1383407 w 3293827"/>
                          <a:gd name="connsiteY12" fmla="*/ 2422088 h 2422088"/>
                          <a:gd name="connsiteX13" fmla="*/ 658765 w 3293827"/>
                          <a:gd name="connsiteY13" fmla="*/ 2422088 h 2422088"/>
                          <a:gd name="connsiteX14" fmla="*/ 0 w 3293827"/>
                          <a:gd name="connsiteY14" fmla="*/ 2422088 h 2422088"/>
                          <a:gd name="connsiteX15" fmla="*/ 0 w 3293827"/>
                          <a:gd name="connsiteY15" fmla="*/ 1840787 h 2422088"/>
                          <a:gd name="connsiteX16" fmla="*/ 0 w 3293827"/>
                          <a:gd name="connsiteY16" fmla="*/ 1259486 h 2422088"/>
                          <a:gd name="connsiteX17" fmla="*/ 0 w 3293827"/>
                          <a:gd name="connsiteY17" fmla="*/ 702406 h 2422088"/>
                          <a:gd name="connsiteX18" fmla="*/ 0 w 3293827"/>
                          <a:gd name="connsiteY18" fmla="*/ 0 h 242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293827" h="2422088" fill="none" extrusionOk="0">
                            <a:moveTo>
                              <a:pt x="0" y="0"/>
                            </a:moveTo>
                            <a:cubicBezTo>
                              <a:pt x="232931" y="607"/>
                              <a:pt x="315014" y="5656"/>
                              <a:pt x="625827" y="0"/>
                            </a:cubicBezTo>
                            <a:cubicBezTo>
                              <a:pt x="936640" y="-5656"/>
                              <a:pt x="948069" y="-15392"/>
                              <a:pt x="1251654" y="0"/>
                            </a:cubicBezTo>
                            <a:cubicBezTo>
                              <a:pt x="1555239" y="15392"/>
                              <a:pt x="1684573" y="21452"/>
                              <a:pt x="1844543" y="0"/>
                            </a:cubicBezTo>
                            <a:cubicBezTo>
                              <a:pt x="2004513" y="-21452"/>
                              <a:pt x="2348721" y="19933"/>
                              <a:pt x="2569185" y="0"/>
                            </a:cubicBezTo>
                            <a:cubicBezTo>
                              <a:pt x="2789649" y="-19933"/>
                              <a:pt x="3018404" y="-25737"/>
                              <a:pt x="3293827" y="0"/>
                            </a:cubicBezTo>
                            <a:cubicBezTo>
                              <a:pt x="3304800" y="188308"/>
                              <a:pt x="3285396" y="500312"/>
                              <a:pt x="3293827" y="653964"/>
                            </a:cubicBezTo>
                            <a:cubicBezTo>
                              <a:pt x="3302258" y="807616"/>
                              <a:pt x="3294582" y="966166"/>
                              <a:pt x="3293827" y="1259486"/>
                            </a:cubicBezTo>
                            <a:cubicBezTo>
                              <a:pt x="3293072" y="1552806"/>
                              <a:pt x="3309720" y="1692873"/>
                              <a:pt x="3293827" y="1816566"/>
                            </a:cubicBezTo>
                            <a:cubicBezTo>
                              <a:pt x="3277934" y="1940259"/>
                              <a:pt x="3306640" y="2246486"/>
                              <a:pt x="3293827" y="2422088"/>
                            </a:cubicBezTo>
                            <a:cubicBezTo>
                              <a:pt x="2965858" y="2405476"/>
                              <a:pt x="2942607" y="2428842"/>
                              <a:pt x="2635062" y="2422088"/>
                            </a:cubicBezTo>
                            <a:cubicBezTo>
                              <a:pt x="2327518" y="2415334"/>
                              <a:pt x="2238268" y="2440165"/>
                              <a:pt x="2075111" y="2422088"/>
                            </a:cubicBezTo>
                            <a:cubicBezTo>
                              <a:pt x="1911954" y="2404011"/>
                              <a:pt x="1597751" y="2453603"/>
                              <a:pt x="1383407" y="2422088"/>
                            </a:cubicBezTo>
                            <a:cubicBezTo>
                              <a:pt x="1169063" y="2390573"/>
                              <a:pt x="866889" y="2433301"/>
                              <a:pt x="658765" y="2422088"/>
                            </a:cubicBezTo>
                            <a:cubicBezTo>
                              <a:pt x="450641" y="2410875"/>
                              <a:pt x="278295" y="2441531"/>
                              <a:pt x="0" y="2422088"/>
                            </a:cubicBezTo>
                            <a:cubicBezTo>
                              <a:pt x="-6657" y="2294710"/>
                              <a:pt x="-22742" y="1999940"/>
                              <a:pt x="0" y="1840787"/>
                            </a:cubicBezTo>
                            <a:cubicBezTo>
                              <a:pt x="22742" y="1681634"/>
                              <a:pt x="-11526" y="1471490"/>
                              <a:pt x="0" y="1259486"/>
                            </a:cubicBezTo>
                            <a:cubicBezTo>
                              <a:pt x="11526" y="1047482"/>
                              <a:pt x="17541" y="941932"/>
                              <a:pt x="0" y="702406"/>
                            </a:cubicBezTo>
                            <a:cubicBezTo>
                              <a:pt x="-17541" y="462880"/>
                              <a:pt x="-33880" y="303942"/>
                              <a:pt x="0" y="0"/>
                            </a:cubicBezTo>
                            <a:close/>
                          </a:path>
                          <a:path w="3293827" h="2422088" stroke="0" extrusionOk="0">
                            <a:moveTo>
                              <a:pt x="0" y="0"/>
                            </a:moveTo>
                            <a:cubicBezTo>
                              <a:pt x="271812" y="-15347"/>
                              <a:pt x="447410" y="18021"/>
                              <a:pt x="658765" y="0"/>
                            </a:cubicBezTo>
                            <a:cubicBezTo>
                              <a:pt x="870120" y="-18021"/>
                              <a:pt x="1175325" y="-13526"/>
                              <a:pt x="1383407" y="0"/>
                            </a:cubicBezTo>
                            <a:cubicBezTo>
                              <a:pt x="1591489" y="13526"/>
                              <a:pt x="1803608" y="7941"/>
                              <a:pt x="1943358" y="0"/>
                            </a:cubicBezTo>
                            <a:cubicBezTo>
                              <a:pt x="2083108" y="-7941"/>
                              <a:pt x="2357429" y="16299"/>
                              <a:pt x="2668000" y="0"/>
                            </a:cubicBezTo>
                            <a:cubicBezTo>
                              <a:pt x="2978571" y="-16299"/>
                              <a:pt x="3037521" y="-19618"/>
                              <a:pt x="3293827" y="0"/>
                            </a:cubicBezTo>
                            <a:cubicBezTo>
                              <a:pt x="3301685" y="229435"/>
                              <a:pt x="3316905" y="403353"/>
                              <a:pt x="3293827" y="605522"/>
                            </a:cubicBezTo>
                            <a:cubicBezTo>
                              <a:pt x="3270749" y="807691"/>
                              <a:pt x="3303087" y="898159"/>
                              <a:pt x="3293827" y="1138381"/>
                            </a:cubicBezTo>
                            <a:cubicBezTo>
                              <a:pt x="3284567" y="1378603"/>
                              <a:pt x="3303858" y="1441952"/>
                              <a:pt x="3293827" y="1695462"/>
                            </a:cubicBezTo>
                            <a:cubicBezTo>
                              <a:pt x="3283796" y="1948972"/>
                              <a:pt x="3327566" y="2260460"/>
                              <a:pt x="3293827" y="2422088"/>
                            </a:cubicBezTo>
                            <a:cubicBezTo>
                              <a:pt x="2990616" y="2413446"/>
                              <a:pt x="2957479" y="2418393"/>
                              <a:pt x="2668000" y="2422088"/>
                            </a:cubicBezTo>
                            <a:cubicBezTo>
                              <a:pt x="2378521" y="2425783"/>
                              <a:pt x="2277338" y="2438893"/>
                              <a:pt x="1976296" y="2422088"/>
                            </a:cubicBezTo>
                            <a:cubicBezTo>
                              <a:pt x="1675254" y="2405283"/>
                              <a:pt x="1581945" y="2426027"/>
                              <a:pt x="1284593" y="2422088"/>
                            </a:cubicBezTo>
                            <a:cubicBezTo>
                              <a:pt x="987241" y="2418149"/>
                              <a:pt x="888468" y="2408624"/>
                              <a:pt x="625827" y="2422088"/>
                            </a:cubicBezTo>
                            <a:cubicBezTo>
                              <a:pt x="363186" y="2435552"/>
                              <a:pt x="260518" y="2392050"/>
                              <a:pt x="0" y="2422088"/>
                            </a:cubicBezTo>
                            <a:cubicBezTo>
                              <a:pt x="-18018" y="2276036"/>
                              <a:pt x="-3602" y="2033650"/>
                              <a:pt x="0" y="1816566"/>
                            </a:cubicBezTo>
                            <a:cubicBezTo>
                              <a:pt x="3602" y="1599482"/>
                              <a:pt x="-2760" y="1381019"/>
                              <a:pt x="0" y="1259486"/>
                            </a:cubicBezTo>
                            <a:cubicBezTo>
                              <a:pt x="2760" y="1137953"/>
                              <a:pt x="20550" y="970998"/>
                              <a:pt x="0" y="726626"/>
                            </a:cubicBezTo>
                            <a:cubicBezTo>
                              <a:pt x="-20550" y="482254"/>
                              <a:pt x="13543" y="2221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70949C5C-44A3-47C5-95BD-A3450F710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090" y="2824813"/>
            <a:ext cx="4572000" cy="29622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Forward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206382" y="5099471"/>
            <a:ext cx="823443" cy="495682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0F5D9-1870-4E27-942E-0AB9322A81B4}"/>
              </a:ext>
            </a:extLst>
          </p:cNvPr>
          <p:cNvSpPr/>
          <p:nvPr/>
        </p:nvSpPr>
        <p:spPr>
          <a:xfrm>
            <a:off x="1877714" y="2165776"/>
            <a:ext cx="2060889" cy="58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sz="1400" dirty="0">
                <a:solidFill>
                  <a:srgbClr val="008000"/>
                </a:solidFill>
              </a:rPr>
              <a:t>Elementwise</a:t>
            </a:r>
            <a:r>
              <a:rPr lang="en-US" sz="1400" dirty="0"/>
              <a:t> product of input and g-gate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8B2BB9-B18F-4F07-B04E-F82769DBB1BE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2783161" y="2872792"/>
            <a:ext cx="1389607" cy="1139611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E89321D-AB16-4474-94DA-4F49F0283D81}"/>
              </a:ext>
            </a:extLst>
          </p:cNvPr>
          <p:cNvSpPr/>
          <p:nvPr/>
        </p:nvSpPr>
        <p:spPr>
          <a:xfrm>
            <a:off x="6305551" y="1072435"/>
            <a:ext cx="4204013" cy="1810443"/>
          </a:xfrm>
          <a:custGeom>
            <a:avLst/>
            <a:gdLst>
              <a:gd name="connsiteX0" fmla="*/ 0 w 4204013"/>
              <a:gd name="connsiteY0" fmla="*/ 0 h 1810443"/>
              <a:gd name="connsiteX1" fmla="*/ 600573 w 4204013"/>
              <a:gd name="connsiteY1" fmla="*/ 0 h 1810443"/>
              <a:gd name="connsiteX2" fmla="*/ 1075026 w 4204013"/>
              <a:gd name="connsiteY2" fmla="*/ 0 h 1810443"/>
              <a:gd name="connsiteX3" fmla="*/ 1717640 w 4204013"/>
              <a:gd name="connsiteY3" fmla="*/ 0 h 1810443"/>
              <a:gd name="connsiteX4" fmla="*/ 2234133 w 4204013"/>
              <a:gd name="connsiteY4" fmla="*/ 0 h 1810443"/>
              <a:gd name="connsiteX5" fmla="*/ 2750626 w 4204013"/>
              <a:gd name="connsiteY5" fmla="*/ 0 h 1810443"/>
              <a:gd name="connsiteX6" fmla="*/ 3225079 w 4204013"/>
              <a:gd name="connsiteY6" fmla="*/ 0 h 1810443"/>
              <a:gd name="connsiteX7" fmla="*/ 4204013 w 4204013"/>
              <a:gd name="connsiteY7" fmla="*/ 0 h 1810443"/>
              <a:gd name="connsiteX8" fmla="*/ 4204013 w 4204013"/>
              <a:gd name="connsiteY8" fmla="*/ 603481 h 1810443"/>
              <a:gd name="connsiteX9" fmla="*/ 4204013 w 4204013"/>
              <a:gd name="connsiteY9" fmla="*/ 1206962 h 1810443"/>
              <a:gd name="connsiteX10" fmla="*/ 4204013 w 4204013"/>
              <a:gd name="connsiteY10" fmla="*/ 1810443 h 1810443"/>
              <a:gd name="connsiteX11" fmla="*/ 3519359 w 4204013"/>
              <a:gd name="connsiteY11" fmla="*/ 1810443 h 1810443"/>
              <a:gd name="connsiteX12" fmla="*/ 3044907 w 4204013"/>
              <a:gd name="connsiteY12" fmla="*/ 1810443 h 1810443"/>
              <a:gd name="connsiteX13" fmla="*/ 2570454 w 4204013"/>
              <a:gd name="connsiteY13" fmla="*/ 1810443 h 1810443"/>
              <a:gd name="connsiteX14" fmla="*/ 2011921 w 4204013"/>
              <a:gd name="connsiteY14" fmla="*/ 1810443 h 1810443"/>
              <a:gd name="connsiteX15" fmla="*/ 1495427 w 4204013"/>
              <a:gd name="connsiteY15" fmla="*/ 1810443 h 1810443"/>
              <a:gd name="connsiteX16" fmla="*/ 894854 w 4204013"/>
              <a:gd name="connsiteY16" fmla="*/ 1810443 h 1810443"/>
              <a:gd name="connsiteX17" fmla="*/ 0 w 4204013"/>
              <a:gd name="connsiteY17" fmla="*/ 1810443 h 1810443"/>
              <a:gd name="connsiteX18" fmla="*/ 0 w 4204013"/>
              <a:gd name="connsiteY18" fmla="*/ 1170753 h 1810443"/>
              <a:gd name="connsiteX19" fmla="*/ 0 w 4204013"/>
              <a:gd name="connsiteY19" fmla="*/ 531063 h 1810443"/>
              <a:gd name="connsiteX20" fmla="*/ 0 w 4204013"/>
              <a:gd name="connsiteY20" fmla="*/ 0 h 181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04013" h="1810443" fill="none" extrusionOk="0">
                <a:moveTo>
                  <a:pt x="0" y="0"/>
                </a:moveTo>
                <a:cubicBezTo>
                  <a:pt x="290298" y="20441"/>
                  <a:pt x="309106" y="11505"/>
                  <a:pt x="600573" y="0"/>
                </a:cubicBezTo>
                <a:cubicBezTo>
                  <a:pt x="892040" y="-11505"/>
                  <a:pt x="893772" y="-911"/>
                  <a:pt x="1075026" y="0"/>
                </a:cubicBezTo>
                <a:cubicBezTo>
                  <a:pt x="1256280" y="911"/>
                  <a:pt x="1569995" y="6050"/>
                  <a:pt x="1717640" y="0"/>
                </a:cubicBezTo>
                <a:cubicBezTo>
                  <a:pt x="1865285" y="-6050"/>
                  <a:pt x="1995245" y="-3348"/>
                  <a:pt x="2234133" y="0"/>
                </a:cubicBezTo>
                <a:cubicBezTo>
                  <a:pt x="2473021" y="3348"/>
                  <a:pt x="2546605" y="22715"/>
                  <a:pt x="2750626" y="0"/>
                </a:cubicBezTo>
                <a:cubicBezTo>
                  <a:pt x="2954647" y="-22715"/>
                  <a:pt x="3035244" y="5053"/>
                  <a:pt x="3225079" y="0"/>
                </a:cubicBezTo>
                <a:cubicBezTo>
                  <a:pt x="3414914" y="-5053"/>
                  <a:pt x="3879055" y="35175"/>
                  <a:pt x="4204013" y="0"/>
                </a:cubicBezTo>
                <a:cubicBezTo>
                  <a:pt x="4204358" y="188282"/>
                  <a:pt x="4225818" y="350697"/>
                  <a:pt x="4204013" y="603481"/>
                </a:cubicBezTo>
                <a:cubicBezTo>
                  <a:pt x="4182208" y="856265"/>
                  <a:pt x="4187381" y="997121"/>
                  <a:pt x="4204013" y="1206962"/>
                </a:cubicBezTo>
                <a:cubicBezTo>
                  <a:pt x="4220645" y="1416803"/>
                  <a:pt x="4231825" y="1629638"/>
                  <a:pt x="4204013" y="1810443"/>
                </a:cubicBezTo>
                <a:cubicBezTo>
                  <a:pt x="3993050" y="1833863"/>
                  <a:pt x="3679973" y="1807858"/>
                  <a:pt x="3519359" y="1810443"/>
                </a:cubicBezTo>
                <a:cubicBezTo>
                  <a:pt x="3358745" y="1813028"/>
                  <a:pt x="3173304" y="1815166"/>
                  <a:pt x="3044907" y="1810443"/>
                </a:cubicBezTo>
                <a:cubicBezTo>
                  <a:pt x="2916510" y="1805720"/>
                  <a:pt x="2771562" y="1795483"/>
                  <a:pt x="2570454" y="1810443"/>
                </a:cubicBezTo>
                <a:cubicBezTo>
                  <a:pt x="2369346" y="1825403"/>
                  <a:pt x="2138404" y="1826691"/>
                  <a:pt x="2011921" y="1810443"/>
                </a:cubicBezTo>
                <a:cubicBezTo>
                  <a:pt x="1885438" y="1794195"/>
                  <a:pt x="1749323" y="1799475"/>
                  <a:pt x="1495427" y="1810443"/>
                </a:cubicBezTo>
                <a:cubicBezTo>
                  <a:pt x="1241531" y="1821411"/>
                  <a:pt x="1179765" y="1828394"/>
                  <a:pt x="894854" y="1810443"/>
                </a:cubicBezTo>
                <a:cubicBezTo>
                  <a:pt x="609943" y="1792492"/>
                  <a:pt x="367958" y="1796859"/>
                  <a:pt x="0" y="1810443"/>
                </a:cubicBezTo>
                <a:cubicBezTo>
                  <a:pt x="11978" y="1587748"/>
                  <a:pt x="9126" y="1448033"/>
                  <a:pt x="0" y="1170753"/>
                </a:cubicBezTo>
                <a:cubicBezTo>
                  <a:pt x="-9126" y="893473"/>
                  <a:pt x="-10235" y="839039"/>
                  <a:pt x="0" y="531063"/>
                </a:cubicBezTo>
                <a:cubicBezTo>
                  <a:pt x="10235" y="223087"/>
                  <a:pt x="22146" y="223977"/>
                  <a:pt x="0" y="0"/>
                </a:cubicBezTo>
                <a:close/>
              </a:path>
              <a:path w="4204013" h="1810443" stroke="0" extrusionOk="0">
                <a:moveTo>
                  <a:pt x="0" y="0"/>
                </a:moveTo>
                <a:cubicBezTo>
                  <a:pt x="272646" y="9290"/>
                  <a:pt x="358285" y="-3561"/>
                  <a:pt x="600573" y="0"/>
                </a:cubicBezTo>
                <a:cubicBezTo>
                  <a:pt x="842861" y="3561"/>
                  <a:pt x="911982" y="-11291"/>
                  <a:pt x="1117066" y="0"/>
                </a:cubicBezTo>
                <a:cubicBezTo>
                  <a:pt x="1322150" y="11291"/>
                  <a:pt x="1376754" y="24524"/>
                  <a:pt x="1633559" y="0"/>
                </a:cubicBezTo>
                <a:cubicBezTo>
                  <a:pt x="1890364" y="-24524"/>
                  <a:pt x="1959595" y="-3273"/>
                  <a:pt x="2108012" y="0"/>
                </a:cubicBezTo>
                <a:cubicBezTo>
                  <a:pt x="2256429" y="3273"/>
                  <a:pt x="2535030" y="9067"/>
                  <a:pt x="2750626" y="0"/>
                </a:cubicBezTo>
                <a:cubicBezTo>
                  <a:pt x="2966222" y="-9067"/>
                  <a:pt x="3030594" y="-1"/>
                  <a:pt x="3225079" y="0"/>
                </a:cubicBezTo>
                <a:cubicBezTo>
                  <a:pt x="3419564" y="1"/>
                  <a:pt x="3812236" y="24075"/>
                  <a:pt x="4204013" y="0"/>
                </a:cubicBezTo>
                <a:cubicBezTo>
                  <a:pt x="4226258" y="115771"/>
                  <a:pt x="4219615" y="432315"/>
                  <a:pt x="4204013" y="567272"/>
                </a:cubicBezTo>
                <a:cubicBezTo>
                  <a:pt x="4188411" y="702229"/>
                  <a:pt x="4209569" y="988585"/>
                  <a:pt x="4204013" y="1206962"/>
                </a:cubicBezTo>
                <a:cubicBezTo>
                  <a:pt x="4198458" y="1425339"/>
                  <a:pt x="4199420" y="1559236"/>
                  <a:pt x="4204013" y="1810443"/>
                </a:cubicBezTo>
                <a:cubicBezTo>
                  <a:pt x="3882233" y="1789851"/>
                  <a:pt x="3689074" y="1825191"/>
                  <a:pt x="3519359" y="1810443"/>
                </a:cubicBezTo>
                <a:cubicBezTo>
                  <a:pt x="3349644" y="1795695"/>
                  <a:pt x="3077400" y="1786977"/>
                  <a:pt x="2960826" y="1810443"/>
                </a:cubicBezTo>
                <a:cubicBezTo>
                  <a:pt x="2844252" y="1833909"/>
                  <a:pt x="2511276" y="1797942"/>
                  <a:pt x="2276173" y="1810443"/>
                </a:cubicBezTo>
                <a:cubicBezTo>
                  <a:pt x="2041070" y="1822944"/>
                  <a:pt x="1920682" y="1804125"/>
                  <a:pt x="1591519" y="1810443"/>
                </a:cubicBezTo>
                <a:cubicBezTo>
                  <a:pt x="1262356" y="1816761"/>
                  <a:pt x="1189339" y="1813645"/>
                  <a:pt x="1075026" y="1810443"/>
                </a:cubicBezTo>
                <a:cubicBezTo>
                  <a:pt x="960713" y="1807241"/>
                  <a:pt x="402904" y="1845146"/>
                  <a:pt x="0" y="1810443"/>
                </a:cubicBezTo>
                <a:cubicBezTo>
                  <a:pt x="-5931" y="1668954"/>
                  <a:pt x="-20039" y="1341100"/>
                  <a:pt x="0" y="1188858"/>
                </a:cubicBezTo>
                <a:cubicBezTo>
                  <a:pt x="20039" y="1036617"/>
                  <a:pt x="28868" y="749560"/>
                  <a:pt x="0" y="585377"/>
                </a:cubicBezTo>
                <a:cubicBezTo>
                  <a:pt x="-28868" y="421194"/>
                  <a:pt x="-2761" y="15359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extLst>
              <a:ext uri="{C807C97D-BFC1-408E-A445-0C87EB9F89A2}">
                <ask:lineSketchStyleProps xmlns:ask="http://schemas.microsoft.com/office/drawing/2018/sketchyshapes" sd="164995092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b="1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Intuition:</a:t>
            </a:r>
          </a:p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Determine what element to </a:t>
            </a:r>
            <a:r>
              <a:rPr lang="en-US" b="1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from </a:t>
            </a: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input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into the current cell, then </a:t>
            </a: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scale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the importance (increase or decrease)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02350-DE2B-40F8-8757-515B1AA47B62}"/>
              </a:ext>
            </a:extLst>
          </p:cNvPr>
          <p:cNvSpPr/>
          <p:nvPr/>
        </p:nvSpPr>
        <p:spPr>
          <a:xfrm>
            <a:off x="2855982" y="5612650"/>
            <a:ext cx="1369158" cy="290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sz="1200" dirty="0"/>
              <a:t>Filter: sigmoid</a:t>
            </a:r>
          </a:p>
        </p:txBody>
      </p:sp>
      <p:cxnSp>
        <p:nvCxnSpPr>
          <p:cNvPr id="17" name="Straight Arrow Connector 4">
            <a:extLst>
              <a:ext uri="{FF2B5EF4-FFF2-40B4-BE49-F238E27FC236}">
                <a16:creationId xmlns:a16="http://schemas.microsoft.com/office/drawing/2014/main" id="{BD38ED5E-9312-49EB-BD55-C90A7DF34C1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540561" y="5184664"/>
            <a:ext cx="0" cy="42798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4">
            <a:extLst>
              <a:ext uri="{FF2B5EF4-FFF2-40B4-BE49-F238E27FC236}">
                <a16:creationId xmlns:a16="http://schemas.microsoft.com/office/drawing/2014/main" id="{64F55011-92FE-4AC7-A299-FC8CB3D81258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4183043" y="4959262"/>
            <a:ext cx="831751" cy="467531"/>
          </a:xfrm>
          <a:prstGeom prst="curvedConnector2">
            <a:avLst/>
          </a:prstGeom>
          <a:ln>
            <a:solidFill>
              <a:srgbClr val="0000FF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C0478A-19BA-4955-8B90-76811E566F98}"/>
              </a:ext>
            </a:extLst>
          </p:cNvPr>
          <p:cNvSpPr/>
          <p:nvPr/>
        </p:nvSpPr>
        <p:spPr>
          <a:xfrm>
            <a:off x="4225140" y="5608903"/>
            <a:ext cx="1215086" cy="290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sz="1200" dirty="0"/>
              <a:t>Scaling: tanh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C05C87-5B03-4253-84DE-424253602C24}"/>
              </a:ext>
            </a:extLst>
          </p:cNvPr>
          <p:cNvSpPr/>
          <p:nvPr/>
        </p:nvSpPr>
        <p:spPr>
          <a:xfrm>
            <a:off x="2758702" y="5060857"/>
            <a:ext cx="137160" cy="1371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 animBg="1"/>
      <p:bldP spid="16" grpId="0"/>
      <p:bldP spid="1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A7474E5-3A5C-4093-98BB-7905F851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90" y="2824813"/>
            <a:ext cx="4572000" cy="296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56549-0E79-44C6-B330-E102D790B149}"/>
                  </a:ext>
                </a:extLst>
              </p:cNvPr>
              <p:cNvSpPr txBox="1"/>
              <p:nvPr/>
            </p:nvSpPr>
            <p:spPr>
              <a:xfrm>
                <a:off x="7023117" y="3706939"/>
                <a:ext cx="3293827" cy="2422088"/>
              </a:xfrm>
              <a:custGeom>
                <a:avLst/>
                <a:gdLst>
                  <a:gd name="connsiteX0" fmla="*/ 0 w 3293827"/>
                  <a:gd name="connsiteY0" fmla="*/ 0 h 2422088"/>
                  <a:gd name="connsiteX1" fmla="*/ 625827 w 3293827"/>
                  <a:gd name="connsiteY1" fmla="*/ 0 h 2422088"/>
                  <a:gd name="connsiteX2" fmla="*/ 1251654 w 3293827"/>
                  <a:gd name="connsiteY2" fmla="*/ 0 h 2422088"/>
                  <a:gd name="connsiteX3" fmla="*/ 1844543 w 3293827"/>
                  <a:gd name="connsiteY3" fmla="*/ 0 h 2422088"/>
                  <a:gd name="connsiteX4" fmla="*/ 2569185 w 3293827"/>
                  <a:gd name="connsiteY4" fmla="*/ 0 h 2422088"/>
                  <a:gd name="connsiteX5" fmla="*/ 3293827 w 3293827"/>
                  <a:gd name="connsiteY5" fmla="*/ 0 h 2422088"/>
                  <a:gd name="connsiteX6" fmla="*/ 3293827 w 3293827"/>
                  <a:gd name="connsiteY6" fmla="*/ 653964 h 2422088"/>
                  <a:gd name="connsiteX7" fmla="*/ 3293827 w 3293827"/>
                  <a:gd name="connsiteY7" fmla="*/ 1259486 h 2422088"/>
                  <a:gd name="connsiteX8" fmla="*/ 3293827 w 3293827"/>
                  <a:gd name="connsiteY8" fmla="*/ 1816566 h 2422088"/>
                  <a:gd name="connsiteX9" fmla="*/ 3293827 w 3293827"/>
                  <a:gd name="connsiteY9" fmla="*/ 2422088 h 2422088"/>
                  <a:gd name="connsiteX10" fmla="*/ 2635062 w 3293827"/>
                  <a:gd name="connsiteY10" fmla="*/ 2422088 h 2422088"/>
                  <a:gd name="connsiteX11" fmla="*/ 2075111 w 3293827"/>
                  <a:gd name="connsiteY11" fmla="*/ 2422088 h 2422088"/>
                  <a:gd name="connsiteX12" fmla="*/ 1383407 w 3293827"/>
                  <a:gd name="connsiteY12" fmla="*/ 2422088 h 2422088"/>
                  <a:gd name="connsiteX13" fmla="*/ 658765 w 3293827"/>
                  <a:gd name="connsiteY13" fmla="*/ 2422088 h 2422088"/>
                  <a:gd name="connsiteX14" fmla="*/ 0 w 3293827"/>
                  <a:gd name="connsiteY14" fmla="*/ 2422088 h 2422088"/>
                  <a:gd name="connsiteX15" fmla="*/ 0 w 3293827"/>
                  <a:gd name="connsiteY15" fmla="*/ 1840787 h 2422088"/>
                  <a:gd name="connsiteX16" fmla="*/ 0 w 3293827"/>
                  <a:gd name="connsiteY16" fmla="*/ 1259486 h 2422088"/>
                  <a:gd name="connsiteX17" fmla="*/ 0 w 3293827"/>
                  <a:gd name="connsiteY17" fmla="*/ 702406 h 2422088"/>
                  <a:gd name="connsiteX18" fmla="*/ 0 w 3293827"/>
                  <a:gd name="connsiteY18" fmla="*/ 0 h 242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3827" h="2422088" fill="none" extrusionOk="0">
                    <a:moveTo>
                      <a:pt x="0" y="0"/>
                    </a:moveTo>
                    <a:cubicBezTo>
                      <a:pt x="232931" y="607"/>
                      <a:pt x="315014" y="5656"/>
                      <a:pt x="625827" y="0"/>
                    </a:cubicBezTo>
                    <a:cubicBezTo>
                      <a:pt x="936640" y="-5656"/>
                      <a:pt x="948069" y="-15392"/>
                      <a:pt x="1251654" y="0"/>
                    </a:cubicBezTo>
                    <a:cubicBezTo>
                      <a:pt x="1555239" y="15392"/>
                      <a:pt x="1684573" y="21452"/>
                      <a:pt x="1844543" y="0"/>
                    </a:cubicBezTo>
                    <a:cubicBezTo>
                      <a:pt x="2004513" y="-21452"/>
                      <a:pt x="2348721" y="19933"/>
                      <a:pt x="2569185" y="0"/>
                    </a:cubicBezTo>
                    <a:cubicBezTo>
                      <a:pt x="2789649" y="-19933"/>
                      <a:pt x="3018404" y="-25737"/>
                      <a:pt x="3293827" y="0"/>
                    </a:cubicBezTo>
                    <a:cubicBezTo>
                      <a:pt x="3304800" y="188308"/>
                      <a:pt x="3285396" y="500312"/>
                      <a:pt x="3293827" y="653964"/>
                    </a:cubicBezTo>
                    <a:cubicBezTo>
                      <a:pt x="3302258" y="807616"/>
                      <a:pt x="3294582" y="966166"/>
                      <a:pt x="3293827" y="1259486"/>
                    </a:cubicBezTo>
                    <a:cubicBezTo>
                      <a:pt x="3293072" y="1552806"/>
                      <a:pt x="3309720" y="1692873"/>
                      <a:pt x="3293827" y="1816566"/>
                    </a:cubicBezTo>
                    <a:cubicBezTo>
                      <a:pt x="3277934" y="1940259"/>
                      <a:pt x="3306640" y="2246486"/>
                      <a:pt x="3293827" y="2422088"/>
                    </a:cubicBezTo>
                    <a:cubicBezTo>
                      <a:pt x="2965858" y="2405476"/>
                      <a:pt x="2942607" y="2428842"/>
                      <a:pt x="2635062" y="2422088"/>
                    </a:cubicBezTo>
                    <a:cubicBezTo>
                      <a:pt x="2327518" y="2415334"/>
                      <a:pt x="2238268" y="2440165"/>
                      <a:pt x="2075111" y="2422088"/>
                    </a:cubicBezTo>
                    <a:cubicBezTo>
                      <a:pt x="1911954" y="2404011"/>
                      <a:pt x="1597751" y="2453603"/>
                      <a:pt x="1383407" y="2422088"/>
                    </a:cubicBezTo>
                    <a:cubicBezTo>
                      <a:pt x="1169063" y="2390573"/>
                      <a:pt x="866889" y="2433301"/>
                      <a:pt x="658765" y="2422088"/>
                    </a:cubicBezTo>
                    <a:cubicBezTo>
                      <a:pt x="450641" y="2410875"/>
                      <a:pt x="278295" y="2441531"/>
                      <a:pt x="0" y="2422088"/>
                    </a:cubicBezTo>
                    <a:cubicBezTo>
                      <a:pt x="-6657" y="2294710"/>
                      <a:pt x="-22742" y="1999940"/>
                      <a:pt x="0" y="1840787"/>
                    </a:cubicBezTo>
                    <a:cubicBezTo>
                      <a:pt x="22742" y="1681634"/>
                      <a:pt x="-11526" y="1471490"/>
                      <a:pt x="0" y="1259486"/>
                    </a:cubicBezTo>
                    <a:cubicBezTo>
                      <a:pt x="11526" y="1047482"/>
                      <a:pt x="17541" y="941932"/>
                      <a:pt x="0" y="702406"/>
                    </a:cubicBezTo>
                    <a:cubicBezTo>
                      <a:pt x="-17541" y="462880"/>
                      <a:pt x="-33880" y="303942"/>
                      <a:pt x="0" y="0"/>
                    </a:cubicBezTo>
                    <a:close/>
                  </a:path>
                  <a:path w="3293827" h="2422088" stroke="0" extrusionOk="0">
                    <a:moveTo>
                      <a:pt x="0" y="0"/>
                    </a:moveTo>
                    <a:cubicBezTo>
                      <a:pt x="271812" y="-15347"/>
                      <a:pt x="447410" y="18021"/>
                      <a:pt x="658765" y="0"/>
                    </a:cubicBezTo>
                    <a:cubicBezTo>
                      <a:pt x="870120" y="-18021"/>
                      <a:pt x="1175325" y="-13526"/>
                      <a:pt x="1383407" y="0"/>
                    </a:cubicBezTo>
                    <a:cubicBezTo>
                      <a:pt x="1591489" y="13526"/>
                      <a:pt x="1803608" y="7941"/>
                      <a:pt x="1943358" y="0"/>
                    </a:cubicBezTo>
                    <a:cubicBezTo>
                      <a:pt x="2083108" y="-7941"/>
                      <a:pt x="2357429" y="16299"/>
                      <a:pt x="2668000" y="0"/>
                    </a:cubicBezTo>
                    <a:cubicBezTo>
                      <a:pt x="2978571" y="-16299"/>
                      <a:pt x="3037521" y="-19618"/>
                      <a:pt x="3293827" y="0"/>
                    </a:cubicBezTo>
                    <a:cubicBezTo>
                      <a:pt x="3301685" y="229435"/>
                      <a:pt x="3316905" y="403353"/>
                      <a:pt x="3293827" y="605522"/>
                    </a:cubicBezTo>
                    <a:cubicBezTo>
                      <a:pt x="3270749" y="807691"/>
                      <a:pt x="3303087" y="898159"/>
                      <a:pt x="3293827" y="1138381"/>
                    </a:cubicBezTo>
                    <a:cubicBezTo>
                      <a:pt x="3284567" y="1378603"/>
                      <a:pt x="3303858" y="1441952"/>
                      <a:pt x="3293827" y="1695462"/>
                    </a:cubicBezTo>
                    <a:cubicBezTo>
                      <a:pt x="3283796" y="1948972"/>
                      <a:pt x="3327566" y="2260460"/>
                      <a:pt x="3293827" y="2422088"/>
                    </a:cubicBezTo>
                    <a:cubicBezTo>
                      <a:pt x="2990616" y="2413446"/>
                      <a:pt x="2957479" y="2418393"/>
                      <a:pt x="2668000" y="2422088"/>
                    </a:cubicBezTo>
                    <a:cubicBezTo>
                      <a:pt x="2378521" y="2425783"/>
                      <a:pt x="2277338" y="2438893"/>
                      <a:pt x="1976296" y="2422088"/>
                    </a:cubicBezTo>
                    <a:cubicBezTo>
                      <a:pt x="1675254" y="2405283"/>
                      <a:pt x="1581945" y="2426027"/>
                      <a:pt x="1284593" y="2422088"/>
                    </a:cubicBezTo>
                    <a:cubicBezTo>
                      <a:pt x="987241" y="2418149"/>
                      <a:pt x="888468" y="2408624"/>
                      <a:pt x="625827" y="2422088"/>
                    </a:cubicBezTo>
                    <a:cubicBezTo>
                      <a:pt x="363186" y="2435552"/>
                      <a:pt x="260518" y="2392050"/>
                      <a:pt x="0" y="2422088"/>
                    </a:cubicBezTo>
                    <a:cubicBezTo>
                      <a:pt x="-18018" y="2276036"/>
                      <a:pt x="-3602" y="2033650"/>
                      <a:pt x="0" y="1816566"/>
                    </a:cubicBezTo>
                    <a:cubicBezTo>
                      <a:pt x="3602" y="1599482"/>
                      <a:pt x="-2760" y="1381019"/>
                      <a:pt x="0" y="1259486"/>
                    </a:cubicBezTo>
                    <a:cubicBezTo>
                      <a:pt x="2760" y="1137953"/>
                      <a:pt x="20550" y="970998"/>
                      <a:pt x="0" y="726626"/>
                    </a:cubicBezTo>
                    <a:cubicBezTo>
                      <a:pt x="-20550" y="482254"/>
                      <a:pt x="13543" y="222105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D56549-0E79-44C6-B330-E102D790B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3706939"/>
                <a:ext cx="3293827" cy="2422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custGeom>
                        <a:avLst/>
                        <a:gdLst>
                          <a:gd name="connsiteX0" fmla="*/ 0 w 3293827"/>
                          <a:gd name="connsiteY0" fmla="*/ 0 h 2422088"/>
                          <a:gd name="connsiteX1" fmla="*/ 625827 w 3293827"/>
                          <a:gd name="connsiteY1" fmla="*/ 0 h 2422088"/>
                          <a:gd name="connsiteX2" fmla="*/ 1251654 w 3293827"/>
                          <a:gd name="connsiteY2" fmla="*/ 0 h 2422088"/>
                          <a:gd name="connsiteX3" fmla="*/ 1844543 w 3293827"/>
                          <a:gd name="connsiteY3" fmla="*/ 0 h 2422088"/>
                          <a:gd name="connsiteX4" fmla="*/ 2569185 w 3293827"/>
                          <a:gd name="connsiteY4" fmla="*/ 0 h 2422088"/>
                          <a:gd name="connsiteX5" fmla="*/ 3293827 w 3293827"/>
                          <a:gd name="connsiteY5" fmla="*/ 0 h 2422088"/>
                          <a:gd name="connsiteX6" fmla="*/ 3293827 w 3293827"/>
                          <a:gd name="connsiteY6" fmla="*/ 653964 h 2422088"/>
                          <a:gd name="connsiteX7" fmla="*/ 3293827 w 3293827"/>
                          <a:gd name="connsiteY7" fmla="*/ 1259486 h 2422088"/>
                          <a:gd name="connsiteX8" fmla="*/ 3293827 w 3293827"/>
                          <a:gd name="connsiteY8" fmla="*/ 1816566 h 2422088"/>
                          <a:gd name="connsiteX9" fmla="*/ 3293827 w 3293827"/>
                          <a:gd name="connsiteY9" fmla="*/ 2422088 h 2422088"/>
                          <a:gd name="connsiteX10" fmla="*/ 2635062 w 3293827"/>
                          <a:gd name="connsiteY10" fmla="*/ 2422088 h 2422088"/>
                          <a:gd name="connsiteX11" fmla="*/ 2075111 w 3293827"/>
                          <a:gd name="connsiteY11" fmla="*/ 2422088 h 2422088"/>
                          <a:gd name="connsiteX12" fmla="*/ 1383407 w 3293827"/>
                          <a:gd name="connsiteY12" fmla="*/ 2422088 h 2422088"/>
                          <a:gd name="connsiteX13" fmla="*/ 658765 w 3293827"/>
                          <a:gd name="connsiteY13" fmla="*/ 2422088 h 2422088"/>
                          <a:gd name="connsiteX14" fmla="*/ 0 w 3293827"/>
                          <a:gd name="connsiteY14" fmla="*/ 2422088 h 2422088"/>
                          <a:gd name="connsiteX15" fmla="*/ 0 w 3293827"/>
                          <a:gd name="connsiteY15" fmla="*/ 1840787 h 2422088"/>
                          <a:gd name="connsiteX16" fmla="*/ 0 w 3293827"/>
                          <a:gd name="connsiteY16" fmla="*/ 1259486 h 2422088"/>
                          <a:gd name="connsiteX17" fmla="*/ 0 w 3293827"/>
                          <a:gd name="connsiteY17" fmla="*/ 702406 h 2422088"/>
                          <a:gd name="connsiteX18" fmla="*/ 0 w 3293827"/>
                          <a:gd name="connsiteY18" fmla="*/ 0 h 242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293827" h="2422088" fill="none" extrusionOk="0">
                            <a:moveTo>
                              <a:pt x="0" y="0"/>
                            </a:moveTo>
                            <a:cubicBezTo>
                              <a:pt x="232931" y="607"/>
                              <a:pt x="315014" y="5656"/>
                              <a:pt x="625827" y="0"/>
                            </a:cubicBezTo>
                            <a:cubicBezTo>
                              <a:pt x="936640" y="-5656"/>
                              <a:pt x="948069" y="-15392"/>
                              <a:pt x="1251654" y="0"/>
                            </a:cubicBezTo>
                            <a:cubicBezTo>
                              <a:pt x="1555239" y="15392"/>
                              <a:pt x="1684573" y="21452"/>
                              <a:pt x="1844543" y="0"/>
                            </a:cubicBezTo>
                            <a:cubicBezTo>
                              <a:pt x="2004513" y="-21452"/>
                              <a:pt x="2348721" y="19933"/>
                              <a:pt x="2569185" y="0"/>
                            </a:cubicBezTo>
                            <a:cubicBezTo>
                              <a:pt x="2789649" y="-19933"/>
                              <a:pt x="3018404" y="-25737"/>
                              <a:pt x="3293827" y="0"/>
                            </a:cubicBezTo>
                            <a:cubicBezTo>
                              <a:pt x="3304800" y="188308"/>
                              <a:pt x="3285396" y="500312"/>
                              <a:pt x="3293827" y="653964"/>
                            </a:cubicBezTo>
                            <a:cubicBezTo>
                              <a:pt x="3302258" y="807616"/>
                              <a:pt x="3294582" y="966166"/>
                              <a:pt x="3293827" y="1259486"/>
                            </a:cubicBezTo>
                            <a:cubicBezTo>
                              <a:pt x="3293072" y="1552806"/>
                              <a:pt x="3309720" y="1692873"/>
                              <a:pt x="3293827" y="1816566"/>
                            </a:cubicBezTo>
                            <a:cubicBezTo>
                              <a:pt x="3277934" y="1940259"/>
                              <a:pt x="3306640" y="2246486"/>
                              <a:pt x="3293827" y="2422088"/>
                            </a:cubicBezTo>
                            <a:cubicBezTo>
                              <a:pt x="2965858" y="2405476"/>
                              <a:pt x="2942607" y="2428842"/>
                              <a:pt x="2635062" y="2422088"/>
                            </a:cubicBezTo>
                            <a:cubicBezTo>
                              <a:pt x="2327518" y="2415334"/>
                              <a:pt x="2238268" y="2440165"/>
                              <a:pt x="2075111" y="2422088"/>
                            </a:cubicBezTo>
                            <a:cubicBezTo>
                              <a:pt x="1911954" y="2404011"/>
                              <a:pt x="1597751" y="2453603"/>
                              <a:pt x="1383407" y="2422088"/>
                            </a:cubicBezTo>
                            <a:cubicBezTo>
                              <a:pt x="1169063" y="2390573"/>
                              <a:pt x="866889" y="2433301"/>
                              <a:pt x="658765" y="2422088"/>
                            </a:cubicBezTo>
                            <a:cubicBezTo>
                              <a:pt x="450641" y="2410875"/>
                              <a:pt x="278295" y="2441531"/>
                              <a:pt x="0" y="2422088"/>
                            </a:cubicBezTo>
                            <a:cubicBezTo>
                              <a:pt x="-6657" y="2294710"/>
                              <a:pt x="-22742" y="1999940"/>
                              <a:pt x="0" y="1840787"/>
                            </a:cubicBezTo>
                            <a:cubicBezTo>
                              <a:pt x="22742" y="1681634"/>
                              <a:pt x="-11526" y="1471490"/>
                              <a:pt x="0" y="1259486"/>
                            </a:cubicBezTo>
                            <a:cubicBezTo>
                              <a:pt x="11526" y="1047482"/>
                              <a:pt x="17541" y="941932"/>
                              <a:pt x="0" y="702406"/>
                            </a:cubicBezTo>
                            <a:cubicBezTo>
                              <a:pt x="-17541" y="462880"/>
                              <a:pt x="-33880" y="303942"/>
                              <a:pt x="0" y="0"/>
                            </a:cubicBezTo>
                            <a:close/>
                          </a:path>
                          <a:path w="3293827" h="2422088" stroke="0" extrusionOk="0">
                            <a:moveTo>
                              <a:pt x="0" y="0"/>
                            </a:moveTo>
                            <a:cubicBezTo>
                              <a:pt x="271812" y="-15347"/>
                              <a:pt x="447410" y="18021"/>
                              <a:pt x="658765" y="0"/>
                            </a:cubicBezTo>
                            <a:cubicBezTo>
                              <a:pt x="870120" y="-18021"/>
                              <a:pt x="1175325" y="-13526"/>
                              <a:pt x="1383407" y="0"/>
                            </a:cubicBezTo>
                            <a:cubicBezTo>
                              <a:pt x="1591489" y="13526"/>
                              <a:pt x="1803608" y="7941"/>
                              <a:pt x="1943358" y="0"/>
                            </a:cubicBezTo>
                            <a:cubicBezTo>
                              <a:pt x="2083108" y="-7941"/>
                              <a:pt x="2357429" y="16299"/>
                              <a:pt x="2668000" y="0"/>
                            </a:cubicBezTo>
                            <a:cubicBezTo>
                              <a:pt x="2978571" y="-16299"/>
                              <a:pt x="3037521" y="-19618"/>
                              <a:pt x="3293827" y="0"/>
                            </a:cubicBezTo>
                            <a:cubicBezTo>
                              <a:pt x="3301685" y="229435"/>
                              <a:pt x="3316905" y="403353"/>
                              <a:pt x="3293827" y="605522"/>
                            </a:cubicBezTo>
                            <a:cubicBezTo>
                              <a:pt x="3270749" y="807691"/>
                              <a:pt x="3303087" y="898159"/>
                              <a:pt x="3293827" y="1138381"/>
                            </a:cubicBezTo>
                            <a:cubicBezTo>
                              <a:pt x="3284567" y="1378603"/>
                              <a:pt x="3303858" y="1441952"/>
                              <a:pt x="3293827" y="1695462"/>
                            </a:cubicBezTo>
                            <a:cubicBezTo>
                              <a:pt x="3283796" y="1948972"/>
                              <a:pt x="3327566" y="2260460"/>
                              <a:pt x="3293827" y="2422088"/>
                            </a:cubicBezTo>
                            <a:cubicBezTo>
                              <a:pt x="2990616" y="2413446"/>
                              <a:pt x="2957479" y="2418393"/>
                              <a:pt x="2668000" y="2422088"/>
                            </a:cubicBezTo>
                            <a:cubicBezTo>
                              <a:pt x="2378521" y="2425783"/>
                              <a:pt x="2277338" y="2438893"/>
                              <a:pt x="1976296" y="2422088"/>
                            </a:cubicBezTo>
                            <a:cubicBezTo>
                              <a:pt x="1675254" y="2405283"/>
                              <a:pt x="1581945" y="2426027"/>
                              <a:pt x="1284593" y="2422088"/>
                            </a:cubicBezTo>
                            <a:cubicBezTo>
                              <a:pt x="987241" y="2418149"/>
                              <a:pt x="888468" y="2408624"/>
                              <a:pt x="625827" y="2422088"/>
                            </a:cubicBezTo>
                            <a:cubicBezTo>
                              <a:pt x="363186" y="2435552"/>
                              <a:pt x="260518" y="2392050"/>
                              <a:pt x="0" y="2422088"/>
                            </a:cubicBezTo>
                            <a:cubicBezTo>
                              <a:pt x="-18018" y="2276036"/>
                              <a:pt x="-3602" y="2033650"/>
                              <a:pt x="0" y="1816566"/>
                            </a:cubicBezTo>
                            <a:cubicBezTo>
                              <a:pt x="3602" y="1599482"/>
                              <a:pt x="-2760" y="1381019"/>
                              <a:pt x="0" y="1259486"/>
                            </a:cubicBezTo>
                            <a:cubicBezTo>
                              <a:pt x="2760" y="1137953"/>
                              <a:pt x="20550" y="970998"/>
                              <a:pt x="0" y="726626"/>
                            </a:cubicBezTo>
                            <a:cubicBezTo>
                              <a:pt x="-20550" y="482254"/>
                              <a:pt x="13543" y="2221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7203" y="2830272"/>
            <a:ext cx="4572000" cy="29571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Forward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934325" y="5101786"/>
            <a:ext cx="2148840" cy="500228"/>
          </a:xfrm>
          <a:prstGeom prst="rect">
            <a:avLst/>
          </a:prstGeom>
          <a:solidFill>
            <a:srgbClr val="92D050">
              <a:alpha val="18000"/>
            </a:srgb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A4A62F-61F9-407B-AC23-7355173DA3CA}"/>
              </a:ext>
            </a:extLst>
          </p:cNvPr>
          <p:cNvSpPr/>
          <p:nvPr/>
        </p:nvSpPr>
        <p:spPr>
          <a:xfrm>
            <a:off x="2064720" y="2043800"/>
            <a:ext cx="2733674" cy="1099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sz="1400" dirty="0"/>
              <a:t>The retained cell elements are added with </a:t>
            </a:r>
            <a:br>
              <a:rPr lang="en-US" sz="1400" dirty="0"/>
            </a:br>
            <a:r>
              <a:rPr lang="en-US" sz="1400" dirty="0"/>
              <a:t>new information </a:t>
            </a:r>
            <a:br>
              <a:rPr lang="en-US" sz="1400" dirty="0"/>
            </a:br>
            <a:r>
              <a:rPr lang="en-US" sz="1400" dirty="0"/>
              <a:t>from input</a:t>
            </a:r>
          </a:p>
        </p:txBody>
      </p:sp>
      <p:cxnSp>
        <p:nvCxnSpPr>
          <p:cNvPr id="20" name="Straight Arrow Connector 4">
            <a:extLst>
              <a:ext uri="{FF2B5EF4-FFF2-40B4-BE49-F238E27FC236}">
                <a16:creationId xmlns:a16="http://schemas.microsoft.com/office/drawing/2014/main" id="{87424185-8006-4240-B416-4D2290C7E467}"/>
              </a:ext>
            </a:extLst>
          </p:cNvPr>
          <p:cNvCxnSpPr>
            <a:cxnSpLocks/>
          </p:cNvCxnSpPr>
          <p:nvPr/>
        </p:nvCxnSpPr>
        <p:spPr>
          <a:xfrm>
            <a:off x="3790951" y="2640978"/>
            <a:ext cx="255808" cy="883273"/>
          </a:xfrm>
          <a:prstGeom prst="curvedConnector2">
            <a:avLst/>
          </a:prstGeom>
          <a:ln>
            <a:solidFill>
              <a:srgbClr val="0000FF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E89321D-AB16-4474-94DA-4F49F0283D81}"/>
              </a:ext>
            </a:extLst>
          </p:cNvPr>
          <p:cNvSpPr/>
          <p:nvPr/>
        </p:nvSpPr>
        <p:spPr>
          <a:xfrm>
            <a:off x="6942163" y="1692999"/>
            <a:ext cx="3453100" cy="1458062"/>
          </a:xfrm>
          <a:custGeom>
            <a:avLst/>
            <a:gdLst>
              <a:gd name="connsiteX0" fmla="*/ 0 w 3453100"/>
              <a:gd name="connsiteY0" fmla="*/ 0 h 1458062"/>
              <a:gd name="connsiteX1" fmla="*/ 725151 w 3453100"/>
              <a:gd name="connsiteY1" fmla="*/ 0 h 1458062"/>
              <a:gd name="connsiteX2" fmla="*/ 1450302 w 3453100"/>
              <a:gd name="connsiteY2" fmla="*/ 0 h 1458062"/>
              <a:gd name="connsiteX3" fmla="*/ 2140922 w 3453100"/>
              <a:gd name="connsiteY3" fmla="*/ 0 h 1458062"/>
              <a:gd name="connsiteX4" fmla="*/ 2831542 w 3453100"/>
              <a:gd name="connsiteY4" fmla="*/ 0 h 1458062"/>
              <a:gd name="connsiteX5" fmla="*/ 3453100 w 3453100"/>
              <a:gd name="connsiteY5" fmla="*/ 0 h 1458062"/>
              <a:gd name="connsiteX6" fmla="*/ 3453100 w 3453100"/>
              <a:gd name="connsiteY6" fmla="*/ 456859 h 1458062"/>
              <a:gd name="connsiteX7" fmla="*/ 3453100 w 3453100"/>
              <a:gd name="connsiteY7" fmla="*/ 957461 h 1458062"/>
              <a:gd name="connsiteX8" fmla="*/ 3453100 w 3453100"/>
              <a:gd name="connsiteY8" fmla="*/ 1458062 h 1458062"/>
              <a:gd name="connsiteX9" fmla="*/ 2831542 w 3453100"/>
              <a:gd name="connsiteY9" fmla="*/ 1458062 h 1458062"/>
              <a:gd name="connsiteX10" fmla="*/ 2209984 w 3453100"/>
              <a:gd name="connsiteY10" fmla="*/ 1458062 h 1458062"/>
              <a:gd name="connsiteX11" fmla="*/ 1622957 w 3453100"/>
              <a:gd name="connsiteY11" fmla="*/ 1458062 h 1458062"/>
              <a:gd name="connsiteX12" fmla="*/ 1035930 w 3453100"/>
              <a:gd name="connsiteY12" fmla="*/ 1458062 h 1458062"/>
              <a:gd name="connsiteX13" fmla="*/ 0 w 3453100"/>
              <a:gd name="connsiteY13" fmla="*/ 1458062 h 1458062"/>
              <a:gd name="connsiteX14" fmla="*/ 0 w 3453100"/>
              <a:gd name="connsiteY14" fmla="*/ 1001203 h 1458062"/>
              <a:gd name="connsiteX15" fmla="*/ 0 w 3453100"/>
              <a:gd name="connsiteY15" fmla="*/ 486021 h 1458062"/>
              <a:gd name="connsiteX16" fmla="*/ 0 w 3453100"/>
              <a:gd name="connsiteY16" fmla="*/ 0 h 145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53100" h="1458062" fill="none" extrusionOk="0">
                <a:moveTo>
                  <a:pt x="0" y="0"/>
                </a:moveTo>
                <a:cubicBezTo>
                  <a:pt x="193358" y="-3050"/>
                  <a:pt x="462068" y="-27045"/>
                  <a:pt x="725151" y="0"/>
                </a:cubicBezTo>
                <a:cubicBezTo>
                  <a:pt x="988234" y="27045"/>
                  <a:pt x="1227067" y="10181"/>
                  <a:pt x="1450302" y="0"/>
                </a:cubicBezTo>
                <a:cubicBezTo>
                  <a:pt x="1673537" y="-10181"/>
                  <a:pt x="2001183" y="7536"/>
                  <a:pt x="2140922" y="0"/>
                </a:cubicBezTo>
                <a:cubicBezTo>
                  <a:pt x="2280661" y="-7536"/>
                  <a:pt x="2669454" y="24242"/>
                  <a:pt x="2831542" y="0"/>
                </a:cubicBezTo>
                <a:cubicBezTo>
                  <a:pt x="2993630" y="-24242"/>
                  <a:pt x="3147131" y="-20342"/>
                  <a:pt x="3453100" y="0"/>
                </a:cubicBezTo>
                <a:cubicBezTo>
                  <a:pt x="3450662" y="111388"/>
                  <a:pt x="3434544" y="261075"/>
                  <a:pt x="3453100" y="456859"/>
                </a:cubicBezTo>
                <a:cubicBezTo>
                  <a:pt x="3471656" y="652643"/>
                  <a:pt x="3437890" y="819175"/>
                  <a:pt x="3453100" y="957461"/>
                </a:cubicBezTo>
                <a:cubicBezTo>
                  <a:pt x="3468310" y="1095747"/>
                  <a:pt x="3431577" y="1225774"/>
                  <a:pt x="3453100" y="1458062"/>
                </a:cubicBezTo>
                <a:cubicBezTo>
                  <a:pt x="3271782" y="1430367"/>
                  <a:pt x="3141131" y="1474301"/>
                  <a:pt x="2831542" y="1458062"/>
                </a:cubicBezTo>
                <a:cubicBezTo>
                  <a:pt x="2521953" y="1441823"/>
                  <a:pt x="2505179" y="1455938"/>
                  <a:pt x="2209984" y="1458062"/>
                </a:cubicBezTo>
                <a:cubicBezTo>
                  <a:pt x="1914789" y="1460186"/>
                  <a:pt x="1909301" y="1441759"/>
                  <a:pt x="1622957" y="1458062"/>
                </a:cubicBezTo>
                <a:cubicBezTo>
                  <a:pt x="1336613" y="1474365"/>
                  <a:pt x="1200573" y="1485363"/>
                  <a:pt x="1035930" y="1458062"/>
                </a:cubicBezTo>
                <a:cubicBezTo>
                  <a:pt x="871287" y="1430761"/>
                  <a:pt x="320426" y="1447525"/>
                  <a:pt x="0" y="1458062"/>
                </a:cubicBezTo>
                <a:cubicBezTo>
                  <a:pt x="-5356" y="1286168"/>
                  <a:pt x="4137" y="1225044"/>
                  <a:pt x="0" y="1001203"/>
                </a:cubicBezTo>
                <a:cubicBezTo>
                  <a:pt x="-4137" y="777362"/>
                  <a:pt x="14032" y="658681"/>
                  <a:pt x="0" y="486021"/>
                </a:cubicBezTo>
                <a:cubicBezTo>
                  <a:pt x="-14032" y="313361"/>
                  <a:pt x="3219" y="136739"/>
                  <a:pt x="0" y="0"/>
                </a:cubicBezTo>
                <a:close/>
              </a:path>
              <a:path w="3453100" h="1458062" stroke="0" extrusionOk="0">
                <a:moveTo>
                  <a:pt x="0" y="0"/>
                </a:moveTo>
                <a:cubicBezTo>
                  <a:pt x="266847" y="-29735"/>
                  <a:pt x="513202" y="23033"/>
                  <a:pt x="656089" y="0"/>
                </a:cubicBezTo>
                <a:cubicBezTo>
                  <a:pt x="798976" y="-23033"/>
                  <a:pt x="1122599" y="-23799"/>
                  <a:pt x="1415771" y="0"/>
                </a:cubicBezTo>
                <a:cubicBezTo>
                  <a:pt x="1708943" y="23799"/>
                  <a:pt x="1892608" y="4861"/>
                  <a:pt x="2140922" y="0"/>
                </a:cubicBezTo>
                <a:cubicBezTo>
                  <a:pt x="2389236" y="-4861"/>
                  <a:pt x="3105290" y="-41298"/>
                  <a:pt x="3453100" y="0"/>
                </a:cubicBezTo>
                <a:cubicBezTo>
                  <a:pt x="3448501" y="155214"/>
                  <a:pt x="3461044" y="259098"/>
                  <a:pt x="3453100" y="471440"/>
                </a:cubicBezTo>
                <a:cubicBezTo>
                  <a:pt x="3445156" y="683782"/>
                  <a:pt x="3457689" y="754320"/>
                  <a:pt x="3453100" y="986622"/>
                </a:cubicBezTo>
                <a:cubicBezTo>
                  <a:pt x="3448511" y="1218924"/>
                  <a:pt x="3461250" y="1227124"/>
                  <a:pt x="3453100" y="1458062"/>
                </a:cubicBezTo>
                <a:cubicBezTo>
                  <a:pt x="3248097" y="1444967"/>
                  <a:pt x="3068063" y="1430669"/>
                  <a:pt x="2831542" y="1458062"/>
                </a:cubicBezTo>
                <a:cubicBezTo>
                  <a:pt x="2595021" y="1485455"/>
                  <a:pt x="2398530" y="1465796"/>
                  <a:pt x="2209984" y="1458062"/>
                </a:cubicBezTo>
                <a:cubicBezTo>
                  <a:pt x="2021438" y="1450328"/>
                  <a:pt x="1733690" y="1472657"/>
                  <a:pt x="1553895" y="1458062"/>
                </a:cubicBezTo>
                <a:cubicBezTo>
                  <a:pt x="1374100" y="1443467"/>
                  <a:pt x="1116415" y="1469529"/>
                  <a:pt x="897806" y="1458062"/>
                </a:cubicBezTo>
                <a:cubicBezTo>
                  <a:pt x="679197" y="1446595"/>
                  <a:pt x="288201" y="1435878"/>
                  <a:pt x="0" y="1458062"/>
                </a:cubicBezTo>
                <a:cubicBezTo>
                  <a:pt x="-20594" y="1272533"/>
                  <a:pt x="-9938" y="1169941"/>
                  <a:pt x="0" y="972041"/>
                </a:cubicBezTo>
                <a:cubicBezTo>
                  <a:pt x="9938" y="774141"/>
                  <a:pt x="419" y="683628"/>
                  <a:pt x="0" y="471440"/>
                </a:cubicBezTo>
                <a:cubicBezTo>
                  <a:pt x="-419" y="259252"/>
                  <a:pt x="22034" y="14765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extLst>
              <a:ext uri="{C807C97D-BFC1-408E-A445-0C87EB9F89A2}">
                <ask:lineSketchStyleProps xmlns:ask="http://schemas.microsoft.com/office/drawing/2018/sketchyshapes" sd="20909838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b="1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Intuition:</a:t>
            </a:r>
          </a:p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Update selected </a:t>
            </a:r>
            <a:r>
              <a:rPr lang="en-US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cell state 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based on the </a:t>
            </a:r>
            <a:br>
              <a:rPr lang="en-US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</a:br>
            <a:r>
              <a:rPr lang="en-US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filter-and-scaled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input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886216-4FB7-454A-9BAE-3E4E2055CDBD}"/>
              </a:ext>
            </a:extLst>
          </p:cNvPr>
          <p:cNvSpPr/>
          <p:nvPr/>
        </p:nvSpPr>
        <p:spPr>
          <a:xfrm>
            <a:off x="2758702" y="5060857"/>
            <a:ext cx="137160" cy="1371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5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A8A40C-53A3-4661-A5A5-1E1296252457}"/>
                  </a:ext>
                </a:extLst>
              </p:cNvPr>
              <p:cNvSpPr txBox="1"/>
              <p:nvPr/>
            </p:nvSpPr>
            <p:spPr>
              <a:xfrm>
                <a:off x="7023117" y="3706939"/>
                <a:ext cx="3293827" cy="2422088"/>
              </a:xfrm>
              <a:custGeom>
                <a:avLst/>
                <a:gdLst>
                  <a:gd name="connsiteX0" fmla="*/ 0 w 3293827"/>
                  <a:gd name="connsiteY0" fmla="*/ 0 h 2422088"/>
                  <a:gd name="connsiteX1" fmla="*/ 625827 w 3293827"/>
                  <a:gd name="connsiteY1" fmla="*/ 0 h 2422088"/>
                  <a:gd name="connsiteX2" fmla="*/ 1251654 w 3293827"/>
                  <a:gd name="connsiteY2" fmla="*/ 0 h 2422088"/>
                  <a:gd name="connsiteX3" fmla="*/ 1844543 w 3293827"/>
                  <a:gd name="connsiteY3" fmla="*/ 0 h 2422088"/>
                  <a:gd name="connsiteX4" fmla="*/ 2569185 w 3293827"/>
                  <a:gd name="connsiteY4" fmla="*/ 0 h 2422088"/>
                  <a:gd name="connsiteX5" fmla="*/ 3293827 w 3293827"/>
                  <a:gd name="connsiteY5" fmla="*/ 0 h 2422088"/>
                  <a:gd name="connsiteX6" fmla="*/ 3293827 w 3293827"/>
                  <a:gd name="connsiteY6" fmla="*/ 653964 h 2422088"/>
                  <a:gd name="connsiteX7" fmla="*/ 3293827 w 3293827"/>
                  <a:gd name="connsiteY7" fmla="*/ 1259486 h 2422088"/>
                  <a:gd name="connsiteX8" fmla="*/ 3293827 w 3293827"/>
                  <a:gd name="connsiteY8" fmla="*/ 1816566 h 2422088"/>
                  <a:gd name="connsiteX9" fmla="*/ 3293827 w 3293827"/>
                  <a:gd name="connsiteY9" fmla="*/ 2422088 h 2422088"/>
                  <a:gd name="connsiteX10" fmla="*/ 2635062 w 3293827"/>
                  <a:gd name="connsiteY10" fmla="*/ 2422088 h 2422088"/>
                  <a:gd name="connsiteX11" fmla="*/ 2075111 w 3293827"/>
                  <a:gd name="connsiteY11" fmla="*/ 2422088 h 2422088"/>
                  <a:gd name="connsiteX12" fmla="*/ 1383407 w 3293827"/>
                  <a:gd name="connsiteY12" fmla="*/ 2422088 h 2422088"/>
                  <a:gd name="connsiteX13" fmla="*/ 658765 w 3293827"/>
                  <a:gd name="connsiteY13" fmla="*/ 2422088 h 2422088"/>
                  <a:gd name="connsiteX14" fmla="*/ 0 w 3293827"/>
                  <a:gd name="connsiteY14" fmla="*/ 2422088 h 2422088"/>
                  <a:gd name="connsiteX15" fmla="*/ 0 w 3293827"/>
                  <a:gd name="connsiteY15" fmla="*/ 1840787 h 2422088"/>
                  <a:gd name="connsiteX16" fmla="*/ 0 w 3293827"/>
                  <a:gd name="connsiteY16" fmla="*/ 1259486 h 2422088"/>
                  <a:gd name="connsiteX17" fmla="*/ 0 w 3293827"/>
                  <a:gd name="connsiteY17" fmla="*/ 702406 h 2422088"/>
                  <a:gd name="connsiteX18" fmla="*/ 0 w 3293827"/>
                  <a:gd name="connsiteY18" fmla="*/ 0 h 242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3827" h="2422088" fill="none" extrusionOk="0">
                    <a:moveTo>
                      <a:pt x="0" y="0"/>
                    </a:moveTo>
                    <a:cubicBezTo>
                      <a:pt x="232931" y="607"/>
                      <a:pt x="315014" y="5656"/>
                      <a:pt x="625827" y="0"/>
                    </a:cubicBezTo>
                    <a:cubicBezTo>
                      <a:pt x="936640" y="-5656"/>
                      <a:pt x="948069" y="-15392"/>
                      <a:pt x="1251654" y="0"/>
                    </a:cubicBezTo>
                    <a:cubicBezTo>
                      <a:pt x="1555239" y="15392"/>
                      <a:pt x="1684573" y="21452"/>
                      <a:pt x="1844543" y="0"/>
                    </a:cubicBezTo>
                    <a:cubicBezTo>
                      <a:pt x="2004513" y="-21452"/>
                      <a:pt x="2348721" y="19933"/>
                      <a:pt x="2569185" y="0"/>
                    </a:cubicBezTo>
                    <a:cubicBezTo>
                      <a:pt x="2789649" y="-19933"/>
                      <a:pt x="3018404" y="-25737"/>
                      <a:pt x="3293827" y="0"/>
                    </a:cubicBezTo>
                    <a:cubicBezTo>
                      <a:pt x="3304800" y="188308"/>
                      <a:pt x="3285396" y="500312"/>
                      <a:pt x="3293827" y="653964"/>
                    </a:cubicBezTo>
                    <a:cubicBezTo>
                      <a:pt x="3302258" y="807616"/>
                      <a:pt x="3294582" y="966166"/>
                      <a:pt x="3293827" y="1259486"/>
                    </a:cubicBezTo>
                    <a:cubicBezTo>
                      <a:pt x="3293072" y="1552806"/>
                      <a:pt x="3309720" y="1692873"/>
                      <a:pt x="3293827" y="1816566"/>
                    </a:cubicBezTo>
                    <a:cubicBezTo>
                      <a:pt x="3277934" y="1940259"/>
                      <a:pt x="3306640" y="2246486"/>
                      <a:pt x="3293827" y="2422088"/>
                    </a:cubicBezTo>
                    <a:cubicBezTo>
                      <a:pt x="2965858" y="2405476"/>
                      <a:pt x="2942607" y="2428842"/>
                      <a:pt x="2635062" y="2422088"/>
                    </a:cubicBezTo>
                    <a:cubicBezTo>
                      <a:pt x="2327518" y="2415334"/>
                      <a:pt x="2238268" y="2440165"/>
                      <a:pt x="2075111" y="2422088"/>
                    </a:cubicBezTo>
                    <a:cubicBezTo>
                      <a:pt x="1911954" y="2404011"/>
                      <a:pt x="1597751" y="2453603"/>
                      <a:pt x="1383407" y="2422088"/>
                    </a:cubicBezTo>
                    <a:cubicBezTo>
                      <a:pt x="1169063" y="2390573"/>
                      <a:pt x="866889" y="2433301"/>
                      <a:pt x="658765" y="2422088"/>
                    </a:cubicBezTo>
                    <a:cubicBezTo>
                      <a:pt x="450641" y="2410875"/>
                      <a:pt x="278295" y="2441531"/>
                      <a:pt x="0" y="2422088"/>
                    </a:cubicBezTo>
                    <a:cubicBezTo>
                      <a:pt x="-6657" y="2294710"/>
                      <a:pt x="-22742" y="1999940"/>
                      <a:pt x="0" y="1840787"/>
                    </a:cubicBezTo>
                    <a:cubicBezTo>
                      <a:pt x="22742" y="1681634"/>
                      <a:pt x="-11526" y="1471490"/>
                      <a:pt x="0" y="1259486"/>
                    </a:cubicBezTo>
                    <a:cubicBezTo>
                      <a:pt x="11526" y="1047482"/>
                      <a:pt x="17541" y="941932"/>
                      <a:pt x="0" y="702406"/>
                    </a:cubicBezTo>
                    <a:cubicBezTo>
                      <a:pt x="-17541" y="462880"/>
                      <a:pt x="-33880" y="303942"/>
                      <a:pt x="0" y="0"/>
                    </a:cubicBezTo>
                    <a:close/>
                  </a:path>
                  <a:path w="3293827" h="2422088" stroke="0" extrusionOk="0">
                    <a:moveTo>
                      <a:pt x="0" y="0"/>
                    </a:moveTo>
                    <a:cubicBezTo>
                      <a:pt x="271812" y="-15347"/>
                      <a:pt x="447410" y="18021"/>
                      <a:pt x="658765" y="0"/>
                    </a:cubicBezTo>
                    <a:cubicBezTo>
                      <a:pt x="870120" y="-18021"/>
                      <a:pt x="1175325" y="-13526"/>
                      <a:pt x="1383407" y="0"/>
                    </a:cubicBezTo>
                    <a:cubicBezTo>
                      <a:pt x="1591489" y="13526"/>
                      <a:pt x="1803608" y="7941"/>
                      <a:pt x="1943358" y="0"/>
                    </a:cubicBezTo>
                    <a:cubicBezTo>
                      <a:pt x="2083108" y="-7941"/>
                      <a:pt x="2357429" y="16299"/>
                      <a:pt x="2668000" y="0"/>
                    </a:cubicBezTo>
                    <a:cubicBezTo>
                      <a:pt x="2978571" y="-16299"/>
                      <a:pt x="3037521" y="-19618"/>
                      <a:pt x="3293827" y="0"/>
                    </a:cubicBezTo>
                    <a:cubicBezTo>
                      <a:pt x="3301685" y="229435"/>
                      <a:pt x="3316905" y="403353"/>
                      <a:pt x="3293827" y="605522"/>
                    </a:cubicBezTo>
                    <a:cubicBezTo>
                      <a:pt x="3270749" y="807691"/>
                      <a:pt x="3303087" y="898159"/>
                      <a:pt x="3293827" y="1138381"/>
                    </a:cubicBezTo>
                    <a:cubicBezTo>
                      <a:pt x="3284567" y="1378603"/>
                      <a:pt x="3303858" y="1441952"/>
                      <a:pt x="3293827" y="1695462"/>
                    </a:cubicBezTo>
                    <a:cubicBezTo>
                      <a:pt x="3283796" y="1948972"/>
                      <a:pt x="3327566" y="2260460"/>
                      <a:pt x="3293827" y="2422088"/>
                    </a:cubicBezTo>
                    <a:cubicBezTo>
                      <a:pt x="2990616" y="2413446"/>
                      <a:pt x="2957479" y="2418393"/>
                      <a:pt x="2668000" y="2422088"/>
                    </a:cubicBezTo>
                    <a:cubicBezTo>
                      <a:pt x="2378521" y="2425783"/>
                      <a:pt x="2277338" y="2438893"/>
                      <a:pt x="1976296" y="2422088"/>
                    </a:cubicBezTo>
                    <a:cubicBezTo>
                      <a:pt x="1675254" y="2405283"/>
                      <a:pt x="1581945" y="2426027"/>
                      <a:pt x="1284593" y="2422088"/>
                    </a:cubicBezTo>
                    <a:cubicBezTo>
                      <a:pt x="987241" y="2418149"/>
                      <a:pt x="888468" y="2408624"/>
                      <a:pt x="625827" y="2422088"/>
                    </a:cubicBezTo>
                    <a:cubicBezTo>
                      <a:pt x="363186" y="2435552"/>
                      <a:pt x="260518" y="2392050"/>
                      <a:pt x="0" y="2422088"/>
                    </a:cubicBezTo>
                    <a:cubicBezTo>
                      <a:pt x="-18018" y="2276036"/>
                      <a:pt x="-3602" y="2033650"/>
                      <a:pt x="0" y="1816566"/>
                    </a:cubicBezTo>
                    <a:cubicBezTo>
                      <a:pt x="3602" y="1599482"/>
                      <a:pt x="-2760" y="1381019"/>
                      <a:pt x="0" y="1259486"/>
                    </a:cubicBezTo>
                    <a:cubicBezTo>
                      <a:pt x="2760" y="1137953"/>
                      <a:pt x="20550" y="970998"/>
                      <a:pt x="0" y="726626"/>
                    </a:cubicBezTo>
                    <a:cubicBezTo>
                      <a:pt x="-20550" y="482254"/>
                      <a:pt x="13543" y="222105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A8A40C-53A3-4661-A5A5-1E1296252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3706939"/>
                <a:ext cx="3293827" cy="2422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custGeom>
                        <a:avLst/>
                        <a:gdLst>
                          <a:gd name="connsiteX0" fmla="*/ 0 w 3293827"/>
                          <a:gd name="connsiteY0" fmla="*/ 0 h 2422088"/>
                          <a:gd name="connsiteX1" fmla="*/ 625827 w 3293827"/>
                          <a:gd name="connsiteY1" fmla="*/ 0 h 2422088"/>
                          <a:gd name="connsiteX2" fmla="*/ 1251654 w 3293827"/>
                          <a:gd name="connsiteY2" fmla="*/ 0 h 2422088"/>
                          <a:gd name="connsiteX3" fmla="*/ 1844543 w 3293827"/>
                          <a:gd name="connsiteY3" fmla="*/ 0 h 2422088"/>
                          <a:gd name="connsiteX4" fmla="*/ 2569185 w 3293827"/>
                          <a:gd name="connsiteY4" fmla="*/ 0 h 2422088"/>
                          <a:gd name="connsiteX5" fmla="*/ 3293827 w 3293827"/>
                          <a:gd name="connsiteY5" fmla="*/ 0 h 2422088"/>
                          <a:gd name="connsiteX6" fmla="*/ 3293827 w 3293827"/>
                          <a:gd name="connsiteY6" fmla="*/ 653964 h 2422088"/>
                          <a:gd name="connsiteX7" fmla="*/ 3293827 w 3293827"/>
                          <a:gd name="connsiteY7" fmla="*/ 1259486 h 2422088"/>
                          <a:gd name="connsiteX8" fmla="*/ 3293827 w 3293827"/>
                          <a:gd name="connsiteY8" fmla="*/ 1816566 h 2422088"/>
                          <a:gd name="connsiteX9" fmla="*/ 3293827 w 3293827"/>
                          <a:gd name="connsiteY9" fmla="*/ 2422088 h 2422088"/>
                          <a:gd name="connsiteX10" fmla="*/ 2635062 w 3293827"/>
                          <a:gd name="connsiteY10" fmla="*/ 2422088 h 2422088"/>
                          <a:gd name="connsiteX11" fmla="*/ 2075111 w 3293827"/>
                          <a:gd name="connsiteY11" fmla="*/ 2422088 h 2422088"/>
                          <a:gd name="connsiteX12" fmla="*/ 1383407 w 3293827"/>
                          <a:gd name="connsiteY12" fmla="*/ 2422088 h 2422088"/>
                          <a:gd name="connsiteX13" fmla="*/ 658765 w 3293827"/>
                          <a:gd name="connsiteY13" fmla="*/ 2422088 h 2422088"/>
                          <a:gd name="connsiteX14" fmla="*/ 0 w 3293827"/>
                          <a:gd name="connsiteY14" fmla="*/ 2422088 h 2422088"/>
                          <a:gd name="connsiteX15" fmla="*/ 0 w 3293827"/>
                          <a:gd name="connsiteY15" fmla="*/ 1840787 h 2422088"/>
                          <a:gd name="connsiteX16" fmla="*/ 0 w 3293827"/>
                          <a:gd name="connsiteY16" fmla="*/ 1259486 h 2422088"/>
                          <a:gd name="connsiteX17" fmla="*/ 0 w 3293827"/>
                          <a:gd name="connsiteY17" fmla="*/ 702406 h 2422088"/>
                          <a:gd name="connsiteX18" fmla="*/ 0 w 3293827"/>
                          <a:gd name="connsiteY18" fmla="*/ 0 h 242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293827" h="2422088" fill="none" extrusionOk="0">
                            <a:moveTo>
                              <a:pt x="0" y="0"/>
                            </a:moveTo>
                            <a:cubicBezTo>
                              <a:pt x="232931" y="607"/>
                              <a:pt x="315014" y="5656"/>
                              <a:pt x="625827" y="0"/>
                            </a:cubicBezTo>
                            <a:cubicBezTo>
                              <a:pt x="936640" y="-5656"/>
                              <a:pt x="948069" y="-15392"/>
                              <a:pt x="1251654" y="0"/>
                            </a:cubicBezTo>
                            <a:cubicBezTo>
                              <a:pt x="1555239" y="15392"/>
                              <a:pt x="1684573" y="21452"/>
                              <a:pt x="1844543" y="0"/>
                            </a:cubicBezTo>
                            <a:cubicBezTo>
                              <a:pt x="2004513" y="-21452"/>
                              <a:pt x="2348721" y="19933"/>
                              <a:pt x="2569185" y="0"/>
                            </a:cubicBezTo>
                            <a:cubicBezTo>
                              <a:pt x="2789649" y="-19933"/>
                              <a:pt x="3018404" y="-25737"/>
                              <a:pt x="3293827" y="0"/>
                            </a:cubicBezTo>
                            <a:cubicBezTo>
                              <a:pt x="3304800" y="188308"/>
                              <a:pt x="3285396" y="500312"/>
                              <a:pt x="3293827" y="653964"/>
                            </a:cubicBezTo>
                            <a:cubicBezTo>
                              <a:pt x="3302258" y="807616"/>
                              <a:pt x="3294582" y="966166"/>
                              <a:pt x="3293827" y="1259486"/>
                            </a:cubicBezTo>
                            <a:cubicBezTo>
                              <a:pt x="3293072" y="1552806"/>
                              <a:pt x="3309720" y="1692873"/>
                              <a:pt x="3293827" y="1816566"/>
                            </a:cubicBezTo>
                            <a:cubicBezTo>
                              <a:pt x="3277934" y="1940259"/>
                              <a:pt x="3306640" y="2246486"/>
                              <a:pt x="3293827" y="2422088"/>
                            </a:cubicBezTo>
                            <a:cubicBezTo>
                              <a:pt x="2965858" y="2405476"/>
                              <a:pt x="2942607" y="2428842"/>
                              <a:pt x="2635062" y="2422088"/>
                            </a:cubicBezTo>
                            <a:cubicBezTo>
                              <a:pt x="2327518" y="2415334"/>
                              <a:pt x="2238268" y="2440165"/>
                              <a:pt x="2075111" y="2422088"/>
                            </a:cubicBezTo>
                            <a:cubicBezTo>
                              <a:pt x="1911954" y="2404011"/>
                              <a:pt x="1597751" y="2453603"/>
                              <a:pt x="1383407" y="2422088"/>
                            </a:cubicBezTo>
                            <a:cubicBezTo>
                              <a:pt x="1169063" y="2390573"/>
                              <a:pt x="866889" y="2433301"/>
                              <a:pt x="658765" y="2422088"/>
                            </a:cubicBezTo>
                            <a:cubicBezTo>
                              <a:pt x="450641" y="2410875"/>
                              <a:pt x="278295" y="2441531"/>
                              <a:pt x="0" y="2422088"/>
                            </a:cubicBezTo>
                            <a:cubicBezTo>
                              <a:pt x="-6657" y="2294710"/>
                              <a:pt x="-22742" y="1999940"/>
                              <a:pt x="0" y="1840787"/>
                            </a:cubicBezTo>
                            <a:cubicBezTo>
                              <a:pt x="22742" y="1681634"/>
                              <a:pt x="-11526" y="1471490"/>
                              <a:pt x="0" y="1259486"/>
                            </a:cubicBezTo>
                            <a:cubicBezTo>
                              <a:pt x="11526" y="1047482"/>
                              <a:pt x="17541" y="941932"/>
                              <a:pt x="0" y="702406"/>
                            </a:cubicBezTo>
                            <a:cubicBezTo>
                              <a:pt x="-17541" y="462880"/>
                              <a:pt x="-33880" y="303942"/>
                              <a:pt x="0" y="0"/>
                            </a:cubicBezTo>
                            <a:close/>
                          </a:path>
                          <a:path w="3293827" h="2422088" stroke="0" extrusionOk="0">
                            <a:moveTo>
                              <a:pt x="0" y="0"/>
                            </a:moveTo>
                            <a:cubicBezTo>
                              <a:pt x="271812" y="-15347"/>
                              <a:pt x="447410" y="18021"/>
                              <a:pt x="658765" y="0"/>
                            </a:cubicBezTo>
                            <a:cubicBezTo>
                              <a:pt x="870120" y="-18021"/>
                              <a:pt x="1175325" y="-13526"/>
                              <a:pt x="1383407" y="0"/>
                            </a:cubicBezTo>
                            <a:cubicBezTo>
                              <a:pt x="1591489" y="13526"/>
                              <a:pt x="1803608" y="7941"/>
                              <a:pt x="1943358" y="0"/>
                            </a:cubicBezTo>
                            <a:cubicBezTo>
                              <a:pt x="2083108" y="-7941"/>
                              <a:pt x="2357429" y="16299"/>
                              <a:pt x="2668000" y="0"/>
                            </a:cubicBezTo>
                            <a:cubicBezTo>
                              <a:pt x="2978571" y="-16299"/>
                              <a:pt x="3037521" y="-19618"/>
                              <a:pt x="3293827" y="0"/>
                            </a:cubicBezTo>
                            <a:cubicBezTo>
                              <a:pt x="3301685" y="229435"/>
                              <a:pt x="3316905" y="403353"/>
                              <a:pt x="3293827" y="605522"/>
                            </a:cubicBezTo>
                            <a:cubicBezTo>
                              <a:pt x="3270749" y="807691"/>
                              <a:pt x="3303087" y="898159"/>
                              <a:pt x="3293827" y="1138381"/>
                            </a:cubicBezTo>
                            <a:cubicBezTo>
                              <a:pt x="3284567" y="1378603"/>
                              <a:pt x="3303858" y="1441952"/>
                              <a:pt x="3293827" y="1695462"/>
                            </a:cubicBezTo>
                            <a:cubicBezTo>
                              <a:pt x="3283796" y="1948972"/>
                              <a:pt x="3327566" y="2260460"/>
                              <a:pt x="3293827" y="2422088"/>
                            </a:cubicBezTo>
                            <a:cubicBezTo>
                              <a:pt x="2990616" y="2413446"/>
                              <a:pt x="2957479" y="2418393"/>
                              <a:pt x="2668000" y="2422088"/>
                            </a:cubicBezTo>
                            <a:cubicBezTo>
                              <a:pt x="2378521" y="2425783"/>
                              <a:pt x="2277338" y="2438893"/>
                              <a:pt x="1976296" y="2422088"/>
                            </a:cubicBezTo>
                            <a:cubicBezTo>
                              <a:pt x="1675254" y="2405283"/>
                              <a:pt x="1581945" y="2426027"/>
                              <a:pt x="1284593" y="2422088"/>
                            </a:cubicBezTo>
                            <a:cubicBezTo>
                              <a:pt x="987241" y="2418149"/>
                              <a:pt x="888468" y="2408624"/>
                              <a:pt x="625827" y="2422088"/>
                            </a:cubicBezTo>
                            <a:cubicBezTo>
                              <a:pt x="363186" y="2435552"/>
                              <a:pt x="260518" y="2392050"/>
                              <a:pt x="0" y="2422088"/>
                            </a:cubicBezTo>
                            <a:cubicBezTo>
                              <a:pt x="-18018" y="2276036"/>
                              <a:pt x="-3602" y="2033650"/>
                              <a:pt x="0" y="1816566"/>
                            </a:cubicBezTo>
                            <a:cubicBezTo>
                              <a:pt x="3602" y="1599482"/>
                              <a:pt x="-2760" y="1381019"/>
                              <a:pt x="0" y="1259486"/>
                            </a:cubicBezTo>
                            <a:cubicBezTo>
                              <a:pt x="2760" y="1137953"/>
                              <a:pt x="20550" y="970998"/>
                              <a:pt x="0" y="726626"/>
                            </a:cubicBezTo>
                            <a:cubicBezTo>
                              <a:pt x="-20550" y="482254"/>
                              <a:pt x="13543" y="2221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E874CEE-95EA-4ACA-A1FB-7D017E847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03" y="2827692"/>
            <a:ext cx="4572000" cy="29622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Forward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7655173" y="5667740"/>
            <a:ext cx="2189867" cy="396239"/>
          </a:xfrm>
          <a:prstGeom prst="rect">
            <a:avLst/>
          </a:prstGeom>
          <a:solidFill>
            <a:schemeClr val="accent1">
              <a:lumMod val="40000"/>
              <a:lumOff val="60000"/>
              <a:alpha val="18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21C2F8-875C-4C04-BE7B-636343284308}"/>
              </a:ext>
            </a:extLst>
          </p:cNvPr>
          <p:cNvSpPr/>
          <p:nvPr/>
        </p:nvSpPr>
        <p:spPr>
          <a:xfrm>
            <a:off x="2701610" y="2315311"/>
            <a:ext cx="2123620" cy="58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sz="1400" dirty="0">
                <a:solidFill>
                  <a:srgbClr val="0000FF"/>
                </a:solidFill>
              </a:rPr>
              <a:t>Squash</a:t>
            </a:r>
            <a:r>
              <a:rPr lang="en-US" sz="1400" dirty="0"/>
              <a:t> activation of current cell state</a:t>
            </a:r>
          </a:p>
        </p:txBody>
      </p:sp>
      <p:cxnSp>
        <p:nvCxnSpPr>
          <p:cNvPr id="16" name="Straight Arrow Connector 4">
            <a:extLst>
              <a:ext uri="{FF2B5EF4-FFF2-40B4-BE49-F238E27FC236}">
                <a16:creationId xmlns:a16="http://schemas.microsoft.com/office/drawing/2014/main" id="{CD5A653F-2D93-4545-859F-F10653543F1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825231" y="2606321"/>
            <a:ext cx="338883" cy="988023"/>
          </a:xfrm>
          <a:prstGeom prst="curvedConnector2">
            <a:avLst/>
          </a:prstGeom>
          <a:ln>
            <a:solidFill>
              <a:srgbClr val="0000FF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CC8F51D-D643-4FBC-A9B0-DEEA20A86405}"/>
              </a:ext>
            </a:extLst>
          </p:cNvPr>
          <p:cNvSpPr/>
          <p:nvPr/>
        </p:nvSpPr>
        <p:spPr>
          <a:xfrm>
            <a:off x="6603280" y="2361585"/>
            <a:ext cx="2123620" cy="840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sz="1400" dirty="0">
                <a:solidFill>
                  <a:srgbClr val="0000FF"/>
                </a:solidFill>
              </a:rPr>
              <a:t>Elementwise</a:t>
            </a:r>
            <a:r>
              <a:rPr lang="en-US" sz="1400" dirty="0"/>
              <a:t> product of cell activation with output gate</a:t>
            </a:r>
          </a:p>
        </p:txBody>
      </p:sp>
      <p:cxnSp>
        <p:nvCxnSpPr>
          <p:cNvPr id="23" name="Straight Arrow Connector 4">
            <a:extLst>
              <a:ext uri="{FF2B5EF4-FFF2-40B4-BE49-F238E27FC236}">
                <a16:creationId xmlns:a16="http://schemas.microsoft.com/office/drawing/2014/main" id="{767DBC4F-35A8-4B97-B850-66A513A24191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5402445" y="2781860"/>
            <a:ext cx="1200837" cy="1586318"/>
          </a:xfrm>
          <a:prstGeom prst="curvedConnector3">
            <a:avLst>
              <a:gd name="adj1" fmla="val 50000"/>
            </a:avLst>
          </a:prstGeom>
          <a:ln>
            <a:solidFill>
              <a:srgbClr val="0000FF"/>
            </a:solidFill>
            <a:tailEnd type="triangle"/>
          </a:ln>
          <a:effectLst>
            <a:glow rad="101600">
              <a:schemeClr val="bg1">
                <a:alpha val="6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959032E-55E1-4646-AE4A-F3CDD3233442}"/>
              </a:ext>
            </a:extLst>
          </p:cNvPr>
          <p:cNvSpPr/>
          <p:nvPr/>
        </p:nvSpPr>
        <p:spPr>
          <a:xfrm>
            <a:off x="2758702" y="5060857"/>
            <a:ext cx="137160" cy="1371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10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5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Recurrent Neural Network </a:t>
            </a:r>
            <a:br>
              <a:rPr lang="en-US" dirty="0"/>
            </a:br>
            <a:r>
              <a:rPr lang="en-US" dirty="0"/>
              <a:t>for Non-Sequential 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584522795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E874CEE-95EA-4ACA-A1FB-7D017E84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03" y="2827692"/>
            <a:ext cx="4572000" cy="29622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Forward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DB7E74-D806-44D0-9B5D-31483EAA1E38}"/>
              </a:ext>
            </a:extLst>
          </p:cNvPr>
          <p:cNvSpPr/>
          <p:nvPr/>
        </p:nvSpPr>
        <p:spPr>
          <a:xfrm>
            <a:off x="6648451" y="1692999"/>
            <a:ext cx="3746813" cy="1386662"/>
          </a:xfrm>
          <a:solidFill>
            <a:schemeClr val="bg1">
              <a:lumMod val="95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b="1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Intuition:</a:t>
            </a:r>
          </a:p>
          <a:p>
            <a:pPr>
              <a:lnSpc>
                <a:spcPct val="120000"/>
              </a:lnSpc>
              <a:tabLst>
                <a:tab pos="171450" algn="l"/>
              </a:tabLst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Select which element of current cell state to </a:t>
            </a:r>
            <a:r>
              <a:rPr lang="en-US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reveal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to outside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A0354-A8EB-4615-AE39-A7772CE1AB05}"/>
                  </a:ext>
                </a:extLst>
              </p:cNvPr>
              <p:cNvSpPr txBox="1"/>
              <p:nvPr/>
            </p:nvSpPr>
            <p:spPr>
              <a:xfrm>
                <a:off x="7023117" y="3706939"/>
                <a:ext cx="3293827" cy="2422088"/>
              </a:xfrm>
              <a:custGeom>
                <a:avLst/>
                <a:gdLst>
                  <a:gd name="connsiteX0" fmla="*/ 0 w 3293827"/>
                  <a:gd name="connsiteY0" fmla="*/ 0 h 2422088"/>
                  <a:gd name="connsiteX1" fmla="*/ 625827 w 3293827"/>
                  <a:gd name="connsiteY1" fmla="*/ 0 h 2422088"/>
                  <a:gd name="connsiteX2" fmla="*/ 1251654 w 3293827"/>
                  <a:gd name="connsiteY2" fmla="*/ 0 h 2422088"/>
                  <a:gd name="connsiteX3" fmla="*/ 1844543 w 3293827"/>
                  <a:gd name="connsiteY3" fmla="*/ 0 h 2422088"/>
                  <a:gd name="connsiteX4" fmla="*/ 2569185 w 3293827"/>
                  <a:gd name="connsiteY4" fmla="*/ 0 h 2422088"/>
                  <a:gd name="connsiteX5" fmla="*/ 3293827 w 3293827"/>
                  <a:gd name="connsiteY5" fmla="*/ 0 h 2422088"/>
                  <a:gd name="connsiteX6" fmla="*/ 3293827 w 3293827"/>
                  <a:gd name="connsiteY6" fmla="*/ 653964 h 2422088"/>
                  <a:gd name="connsiteX7" fmla="*/ 3293827 w 3293827"/>
                  <a:gd name="connsiteY7" fmla="*/ 1259486 h 2422088"/>
                  <a:gd name="connsiteX8" fmla="*/ 3293827 w 3293827"/>
                  <a:gd name="connsiteY8" fmla="*/ 1816566 h 2422088"/>
                  <a:gd name="connsiteX9" fmla="*/ 3293827 w 3293827"/>
                  <a:gd name="connsiteY9" fmla="*/ 2422088 h 2422088"/>
                  <a:gd name="connsiteX10" fmla="*/ 2635062 w 3293827"/>
                  <a:gd name="connsiteY10" fmla="*/ 2422088 h 2422088"/>
                  <a:gd name="connsiteX11" fmla="*/ 2075111 w 3293827"/>
                  <a:gd name="connsiteY11" fmla="*/ 2422088 h 2422088"/>
                  <a:gd name="connsiteX12" fmla="*/ 1383407 w 3293827"/>
                  <a:gd name="connsiteY12" fmla="*/ 2422088 h 2422088"/>
                  <a:gd name="connsiteX13" fmla="*/ 658765 w 3293827"/>
                  <a:gd name="connsiteY13" fmla="*/ 2422088 h 2422088"/>
                  <a:gd name="connsiteX14" fmla="*/ 0 w 3293827"/>
                  <a:gd name="connsiteY14" fmla="*/ 2422088 h 2422088"/>
                  <a:gd name="connsiteX15" fmla="*/ 0 w 3293827"/>
                  <a:gd name="connsiteY15" fmla="*/ 1840787 h 2422088"/>
                  <a:gd name="connsiteX16" fmla="*/ 0 w 3293827"/>
                  <a:gd name="connsiteY16" fmla="*/ 1259486 h 2422088"/>
                  <a:gd name="connsiteX17" fmla="*/ 0 w 3293827"/>
                  <a:gd name="connsiteY17" fmla="*/ 702406 h 2422088"/>
                  <a:gd name="connsiteX18" fmla="*/ 0 w 3293827"/>
                  <a:gd name="connsiteY18" fmla="*/ 0 h 242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3827" h="2422088" fill="none" extrusionOk="0">
                    <a:moveTo>
                      <a:pt x="0" y="0"/>
                    </a:moveTo>
                    <a:cubicBezTo>
                      <a:pt x="232931" y="607"/>
                      <a:pt x="315014" y="5656"/>
                      <a:pt x="625827" y="0"/>
                    </a:cubicBezTo>
                    <a:cubicBezTo>
                      <a:pt x="936640" y="-5656"/>
                      <a:pt x="948069" y="-15392"/>
                      <a:pt x="1251654" y="0"/>
                    </a:cubicBezTo>
                    <a:cubicBezTo>
                      <a:pt x="1555239" y="15392"/>
                      <a:pt x="1684573" y="21452"/>
                      <a:pt x="1844543" y="0"/>
                    </a:cubicBezTo>
                    <a:cubicBezTo>
                      <a:pt x="2004513" y="-21452"/>
                      <a:pt x="2348721" y="19933"/>
                      <a:pt x="2569185" y="0"/>
                    </a:cubicBezTo>
                    <a:cubicBezTo>
                      <a:pt x="2789649" y="-19933"/>
                      <a:pt x="3018404" y="-25737"/>
                      <a:pt x="3293827" y="0"/>
                    </a:cubicBezTo>
                    <a:cubicBezTo>
                      <a:pt x="3304800" y="188308"/>
                      <a:pt x="3285396" y="500312"/>
                      <a:pt x="3293827" y="653964"/>
                    </a:cubicBezTo>
                    <a:cubicBezTo>
                      <a:pt x="3302258" y="807616"/>
                      <a:pt x="3294582" y="966166"/>
                      <a:pt x="3293827" y="1259486"/>
                    </a:cubicBezTo>
                    <a:cubicBezTo>
                      <a:pt x="3293072" y="1552806"/>
                      <a:pt x="3309720" y="1692873"/>
                      <a:pt x="3293827" y="1816566"/>
                    </a:cubicBezTo>
                    <a:cubicBezTo>
                      <a:pt x="3277934" y="1940259"/>
                      <a:pt x="3306640" y="2246486"/>
                      <a:pt x="3293827" y="2422088"/>
                    </a:cubicBezTo>
                    <a:cubicBezTo>
                      <a:pt x="2965858" y="2405476"/>
                      <a:pt x="2942607" y="2428842"/>
                      <a:pt x="2635062" y="2422088"/>
                    </a:cubicBezTo>
                    <a:cubicBezTo>
                      <a:pt x="2327518" y="2415334"/>
                      <a:pt x="2238268" y="2440165"/>
                      <a:pt x="2075111" y="2422088"/>
                    </a:cubicBezTo>
                    <a:cubicBezTo>
                      <a:pt x="1911954" y="2404011"/>
                      <a:pt x="1597751" y="2453603"/>
                      <a:pt x="1383407" y="2422088"/>
                    </a:cubicBezTo>
                    <a:cubicBezTo>
                      <a:pt x="1169063" y="2390573"/>
                      <a:pt x="866889" y="2433301"/>
                      <a:pt x="658765" y="2422088"/>
                    </a:cubicBezTo>
                    <a:cubicBezTo>
                      <a:pt x="450641" y="2410875"/>
                      <a:pt x="278295" y="2441531"/>
                      <a:pt x="0" y="2422088"/>
                    </a:cubicBezTo>
                    <a:cubicBezTo>
                      <a:pt x="-6657" y="2294710"/>
                      <a:pt x="-22742" y="1999940"/>
                      <a:pt x="0" y="1840787"/>
                    </a:cubicBezTo>
                    <a:cubicBezTo>
                      <a:pt x="22742" y="1681634"/>
                      <a:pt x="-11526" y="1471490"/>
                      <a:pt x="0" y="1259486"/>
                    </a:cubicBezTo>
                    <a:cubicBezTo>
                      <a:pt x="11526" y="1047482"/>
                      <a:pt x="17541" y="941932"/>
                      <a:pt x="0" y="702406"/>
                    </a:cubicBezTo>
                    <a:cubicBezTo>
                      <a:pt x="-17541" y="462880"/>
                      <a:pt x="-33880" y="303942"/>
                      <a:pt x="0" y="0"/>
                    </a:cubicBezTo>
                    <a:close/>
                  </a:path>
                  <a:path w="3293827" h="2422088" stroke="0" extrusionOk="0">
                    <a:moveTo>
                      <a:pt x="0" y="0"/>
                    </a:moveTo>
                    <a:cubicBezTo>
                      <a:pt x="271812" y="-15347"/>
                      <a:pt x="447410" y="18021"/>
                      <a:pt x="658765" y="0"/>
                    </a:cubicBezTo>
                    <a:cubicBezTo>
                      <a:pt x="870120" y="-18021"/>
                      <a:pt x="1175325" y="-13526"/>
                      <a:pt x="1383407" y="0"/>
                    </a:cubicBezTo>
                    <a:cubicBezTo>
                      <a:pt x="1591489" y="13526"/>
                      <a:pt x="1803608" y="7941"/>
                      <a:pt x="1943358" y="0"/>
                    </a:cubicBezTo>
                    <a:cubicBezTo>
                      <a:pt x="2083108" y="-7941"/>
                      <a:pt x="2357429" y="16299"/>
                      <a:pt x="2668000" y="0"/>
                    </a:cubicBezTo>
                    <a:cubicBezTo>
                      <a:pt x="2978571" y="-16299"/>
                      <a:pt x="3037521" y="-19618"/>
                      <a:pt x="3293827" y="0"/>
                    </a:cubicBezTo>
                    <a:cubicBezTo>
                      <a:pt x="3301685" y="229435"/>
                      <a:pt x="3316905" y="403353"/>
                      <a:pt x="3293827" y="605522"/>
                    </a:cubicBezTo>
                    <a:cubicBezTo>
                      <a:pt x="3270749" y="807691"/>
                      <a:pt x="3303087" y="898159"/>
                      <a:pt x="3293827" y="1138381"/>
                    </a:cubicBezTo>
                    <a:cubicBezTo>
                      <a:pt x="3284567" y="1378603"/>
                      <a:pt x="3303858" y="1441952"/>
                      <a:pt x="3293827" y="1695462"/>
                    </a:cubicBezTo>
                    <a:cubicBezTo>
                      <a:pt x="3283796" y="1948972"/>
                      <a:pt x="3327566" y="2260460"/>
                      <a:pt x="3293827" y="2422088"/>
                    </a:cubicBezTo>
                    <a:cubicBezTo>
                      <a:pt x="2990616" y="2413446"/>
                      <a:pt x="2957479" y="2418393"/>
                      <a:pt x="2668000" y="2422088"/>
                    </a:cubicBezTo>
                    <a:cubicBezTo>
                      <a:pt x="2378521" y="2425783"/>
                      <a:pt x="2277338" y="2438893"/>
                      <a:pt x="1976296" y="2422088"/>
                    </a:cubicBezTo>
                    <a:cubicBezTo>
                      <a:pt x="1675254" y="2405283"/>
                      <a:pt x="1581945" y="2426027"/>
                      <a:pt x="1284593" y="2422088"/>
                    </a:cubicBezTo>
                    <a:cubicBezTo>
                      <a:pt x="987241" y="2418149"/>
                      <a:pt x="888468" y="2408624"/>
                      <a:pt x="625827" y="2422088"/>
                    </a:cubicBezTo>
                    <a:cubicBezTo>
                      <a:pt x="363186" y="2435552"/>
                      <a:pt x="260518" y="2392050"/>
                      <a:pt x="0" y="2422088"/>
                    </a:cubicBezTo>
                    <a:cubicBezTo>
                      <a:pt x="-18018" y="2276036"/>
                      <a:pt x="-3602" y="2033650"/>
                      <a:pt x="0" y="1816566"/>
                    </a:cubicBezTo>
                    <a:cubicBezTo>
                      <a:pt x="3602" y="1599482"/>
                      <a:pt x="-2760" y="1381019"/>
                      <a:pt x="0" y="1259486"/>
                    </a:cubicBezTo>
                    <a:cubicBezTo>
                      <a:pt x="2760" y="1137953"/>
                      <a:pt x="20550" y="970998"/>
                      <a:pt x="0" y="726626"/>
                    </a:cubicBezTo>
                    <a:cubicBezTo>
                      <a:pt x="-20550" y="482254"/>
                      <a:pt x="13543" y="222105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A0354-A8EB-4615-AE39-A7772CE1A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3706939"/>
                <a:ext cx="3293827" cy="2422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custGeom>
                        <a:avLst/>
                        <a:gdLst>
                          <a:gd name="connsiteX0" fmla="*/ 0 w 3293827"/>
                          <a:gd name="connsiteY0" fmla="*/ 0 h 2422088"/>
                          <a:gd name="connsiteX1" fmla="*/ 625827 w 3293827"/>
                          <a:gd name="connsiteY1" fmla="*/ 0 h 2422088"/>
                          <a:gd name="connsiteX2" fmla="*/ 1251654 w 3293827"/>
                          <a:gd name="connsiteY2" fmla="*/ 0 h 2422088"/>
                          <a:gd name="connsiteX3" fmla="*/ 1844543 w 3293827"/>
                          <a:gd name="connsiteY3" fmla="*/ 0 h 2422088"/>
                          <a:gd name="connsiteX4" fmla="*/ 2569185 w 3293827"/>
                          <a:gd name="connsiteY4" fmla="*/ 0 h 2422088"/>
                          <a:gd name="connsiteX5" fmla="*/ 3293827 w 3293827"/>
                          <a:gd name="connsiteY5" fmla="*/ 0 h 2422088"/>
                          <a:gd name="connsiteX6" fmla="*/ 3293827 w 3293827"/>
                          <a:gd name="connsiteY6" fmla="*/ 653964 h 2422088"/>
                          <a:gd name="connsiteX7" fmla="*/ 3293827 w 3293827"/>
                          <a:gd name="connsiteY7" fmla="*/ 1259486 h 2422088"/>
                          <a:gd name="connsiteX8" fmla="*/ 3293827 w 3293827"/>
                          <a:gd name="connsiteY8" fmla="*/ 1816566 h 2422088"/>
                          <a:gd name="connsiteX9" fmla="*/ 3293827 w 3293827"/>
                          <a:gd name="connsiteY9" fmla="*/ 2422088 h 2422088"/>
                          <a:gd name="connsiteX10" fmla="*/ 2635062 w 3293827"/>
                          <a:gd name="connsiteY10" fmla="*/ 2422088 h 2422088"/>
                          <a:gd name="connsiteX11" fmla="*/ 2075111 w 3293827"/>
                          <a:gd name="connsiteY11" fmla="*/ 2422088 h 2422088"/>
                          <a:gd name="connsiteX12" fmla="*/ 1383407 w 3293827"/>
                          <a:gd name="connsiteY12" fmla="*/ 2422088 h 2422088"/>
                          <a:gd name="connsiteX13" fmla="*/ 658765 w 3293827"/>
                          <a:gd name="connsiteY13" fmla="*/ 2422088 h 2422088"/>
                          <a:gd name="connsiteX14" fmla="*/ 0 w 3293827"/>
                          <a:gd name="connsiteY14" fmla="*/ 2422088 h 2422088"/>
                          <a:gd name="connsiteX15" fmla="*/ 0 w 3293827"/>
                          <a:gd name="connsiteY15" fmla="*/ 1840787 h 2422088"/>
                          <a:gd name="connsiteX16" fmla="*/ 0 w 3293827"/>
                          <a:gd name="connsiteY16" fmla="*/ 1259486 h 2422088"/>
                          <a:gd name="connsiteX17" fmla="*/ 0 w 3293827"/>
                          <a:gd name="connsiteY17" fmla="*/ 702406 h 2422088"/>
                          <a:gd name="connsiteX18" fmla="*/ 0 w 3293827"/>
                          <a:gd name="connsiteY18" fmla="*/ 0 h 242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293827" h="2422088" fill="none" extrusionOk="0">
                            <a:moveTo>
                              <a:pt x="0" y="0"/>
                            </a:moveTo>
                            <a:cubicBezTo>
                              <a:pt x="232931" y="607"/>
                              <a:pt x="315014" y="5656"/>
                              <a:pt x="625827" y="0"/>
                            </a:cubicBezTo>
                            <a:cubicBezTo>
                              <a:pt x="936640" y="-5656"/>
                              <a:pt x="948069" y="-15392"/>
                              <a:pt x="1251654" y="0"/>
                            </a:cubicBezTo>
                            <a:cubicBezTo>
                              <a:pt x="1555239" y="15392"/>
                              <a:pt x="1684573" y="21452"/>
                              <a:pt x="1844543" y="0"/>
                            </a:cubicBezTo>
                            <a:cubicBezTo>
                              <a:pt x="2004513" y="-21452"/>
                              <a:pt x="2348721" y="19933"/>
                              <a:pt x="2569185" y="0"/>
                            </a:cubicBezTo>
                            <a:cubicBezTo>
                              <a:pt x="2789649" y="-19933"/>
                              <a:pt x="3018404" y="-25737"/>
                              <a:pt x="3293827" y="0"/>
                            </a:cubicBezTo>
                            <a:cubicBezTo>
                              <a:pt x="3304800" y="188308"/>
                              <a:pt x="3285396" y="500312"/>
                              <a:pt x="3293827" y="653964"/>
                            </a:cubicBezTo>
                            <a:cubicBezTo>
                              <a:pt x="3302258" y="807616"/>
                              <a:pt x="3294582" y="966166"/>
                              <a:pt x="3293827" y="1259486"/>
                            </a:cubicBezTo>
                            <a:cubicBezTo>
                              <a:pt x="3293072" y="1552806"/>
                              <a:pt x="3309720" y="1692873"/>
                              <a:pt x="3293827" y="1816566"/>
                            </a:cubicBezTo>
                            <a:cubicBezTo>
                              <a:pt x="3277934" y="1940259"/>
                              <a:pt x="3306640" y="2246486"/>
                              <a:pt x="3293827" y="2422088"/>
                            </a:cubicBezTo>
                            <a:cubicBezTo>
                              <a:pt x="2965858" y="2405476"/>
                              <a:pt x="2942607" y="2428842"/>
                              <a:pt x="2635062" y="2422088"/>
                            </a:cubicBezTo>
                            <a:cubicBezTo>
                              <a:pt x="2327518" y="2415334"/>
                              <a:pt x="2238268" y="2440165"/>
                              <a:pt x="2075111" y="2422088"/>
                            </a:cubicBezTo>
                            <a:cubicBezTo>
                              <a:pt x="1911954" y="2404011"/>
                              <a:pt x="1597751" y="2453603"/>
                              <a:pt x="1383407" y="2422088"/>
                            </a:cubicBezTo>
                            <a:cubicBezTo>
                              <a:pt x="1169063" y="2390573"/>
                              <a:pt x="866889" y="2433301"/>
                              <a:pt x="658765" y="2422088"/>
                            </a:cubicBezTo>
                            <a:cubicBezTo>
                              <a:pt x="450641" y="2410875"/>
                              <a:pt x="278295" y="2441531"/>
                              <a:pt x="0" y="2422088"/>
                            </a:cubicBezTo>
                            <a:cubicBezTo>
                              <a:pt x="-6657" y="2294710"/>
                              <a:pt x="-22742" y="1999940"/>
                              <a:pt x="0" y="1840787"/>
                            </a:cubicBezTo>
                            <a:cubicBezTo>
                              <a:pt x="22742" y="1681634"/>
                              <a:pt x="-11526" y="1471490"/>
                              <a:pt x="0" y="1259486"/>
                            </a:cubicBezTo>
                            <a:cubicBezTo>
                              <a:pt x="11526" y="1047482"/>
                              <a:pt x="17541" y="941932"/>
                              <a:pt x="0" y="702406"/>
                            </a:cubicBezTo>
                            <a:cubicBezTo>
                              <a:pt x="-17541" y="462880"/>
                              <a:pt x="-33880" y="303942"/>
                              <a:pt x="0" y="0"/>
                            </a:cubicBezTo>
                            <a:close/>
                          </a:path>
                          <a:path w="3293827" h="2422088" stroke="0" extrusionOk="0">
                            <a:moveTo>
                              <a:pt x="0" y="0"/>
                            </a:moveTo>
                            <a:cubicBezTo>
                              <a:pt x="271812" y="-15347"/>
                              <a:pt x="447410" y="18021"/>
                              <a:pt x="658765" y="0"/>
                            </a:cubicBezTo>
                            <a:cubicBezTo>
                              <a:pt x="870120" y="-18021"/>
                              <a:pt x="1175325" y="-13526"/>
                              <a:pt x="1383407" y="0"/>
                            </a:cubicBezTo>
                            <a:cubicBezTo>
                              <a:pt x="1591489" y="13526"/>
                              <a:pt x="1803608" y="7941"/>
                              <a:pt x="1943358" y="0"/>
                            </a:cubicBezTo>
                            <a:cubicBezTo>
                              <a:pt x="2083108" y="-7941"/>
                              <a:pt x="2357429" y="16299"/>
                              <a:pt x="2668000" y="0"/>
                            </a:cubicBezTo>
                            <a:cubicBezTo>
                              <a:pt x="2978571" y="-16299"/>
                              <a:pt x="3037521" y="-19618"/>
                              <a:pt x="3293827" y="0"/>
                            </a:cubicBezTo>
                            <a:cubicBezTo>
                              <a:pt x="3301685" y="229435"/>
                              <a:pt x="3316905" y="403353"/>
                              <a:pt x="3293827" y="605522"/>
                            </a:cubicBezTo>
                            <a:cubicBezTo>
                              <a:pt x="3270749" y="807691"/>
                              <a:pt x="3303087" y="898159"/>
                              <a:pt x="3293827" y="1138381"/>
                            </a:cubicBezTo>
                            <a:cubicBezTo>
                              <a:pt x="3284567" y="1378603"/>
                              <a:pt x="3303858" y="1441952"/>
                              <a:pt x="3293827" y="1695462"/>
                            </a:cubicBezTo>
                            <a:cubicBezTo>
                              <a:pt x="3283796" y="1948972"/>
                              <a:pt x="3327566" y="2260460"/>
                              <a:pt x="3293827" y="2422088"/>
                            </a:cubicBezTo>
                            <a:cubicBezTo>
                              <a:pt x="2990616" y="2413446"/>
                              <a:pt x="2957479" y="2418393"/>
                              <a:pt x="2668000" y="2422088"/>
                            </a:cubicBezTo>
                            <a:cubicBezTo>
                              <a:pt x="2378521" y="2425783"/>
                              <a:pt x="2277338" y="2438893"/>
                              <a:pt x="1976296" y="2422088"/>
                            </a:cubicBezTo>
                            <a:cubicBezTo>
                              <a:pt x="1675254" y="2405283"/>
                              <a:pt x="1581945" y="2426027"/>
                              <a:pt x="1284593" y="2422088"/>
                            </a:cubicBezTo>
                            <a:cubicBezTo>
                              <a:pt x="987241" y="2418149"/>
                              <a:pt x="888468" y="2408624"/>
                              <a:pt x="625827" y="2422088"/>
                            </a:cubicBezTo>
                            <a:cubicBezTo>
                              <a:pt x="363186" y="2435552"/>
                              <a:pt x="260518" y="2392050"/>
                              <a:pt x="0" y="2422088"/>
                            </a:cubicBezTo>
                            <a:cubicBezTo>
                              <a:pt x="-18018" y="2276036"/>
                              <a:pt x="-3602" y="2033650"/>
                              <a:pt x="0" y="1816566"/>
                            </a:cubicBezTo>
                            <a:cubicBezTo>
                              <a:pt x="3602" y="1599482"/>
                              <a:pt x="-2760" y="1381019"/>
                              <a:pt x="0" y="1259486"/>
                            </a:cubicBezTo>
                            <a:cubicBezTo>
                              <a:pt x="2760" y="1137953"/>
                              <a:pt x="20550" y="970998"/>
                              <a:pt x="0" y="726626"/>
                            </a:cubicBezTo>
                            <a:cubicBezTo>
                              <a:pt x="-20550" y="482254"/>
                              <a:pt x="13543" y="2221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1936337-6DE4-4114-ACA5-3E6E564BDD51}"/>
              </a:ext>
            </a:extLst>
          </p:cNvPr>
          <p:cNvSpPr/>
          <p:nvPr/>
        </p:nvSpPr>
        <p:spPr>
          <a:xfrm>
            <a:off x="7655173" y="5667740"/>
            <a:ext cx="2189867" cy="396239"/>
          </a:xfrm>
          <a:prstGeom prst="rect">
            <a:avLst/>
          </a:prstGeom>
          <a:solidFill>
            <a:schemeClr val="accent1">
              <a:lumMod val="40000"/>
              <a:lumOff val="60000"/>
              <a:alpha val="18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4DB68B-3214-48DF-9C7B-A1E2A94001F9}"/>
              </a:ext>
            </a:extLst>
          </p:cNvPr>
          <p:cNvSpPr/>
          <p:nvPr/>
        </p:nvSpPr>
        <p:spPr>
          <a:xfrm>
            <a:off x="2758702" y="5060857"/>
            <a:ext cx="137160" cy="1371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41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7FFE0E-1EC1-4DEC-8AC8-D2CE0B219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03" y="2827691"/>
            <a:ext cx="4572000" cy="29622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Forward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75363" y="2209188"/>
            <a:ext cx="2544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  <a:r>
              <a:rPr lang="en-US" dirty="0">
                <a:solidFill>
                  <a:srgbClr val="0000FF"/>
                </a:solidFill>
              </a:rPr>
              <a:t>higher layer</a:t>
            </a:r>
            <a:r>
              <a:rPr lang="en-US" dirty="0"/>
              <a:t>, or </a:t>
            </a:r>
            <a:r>
              <a:rPr lang="en-US" dirty="0">
                <a:solidFill>
                  <a:srgbClr val="C00000"/>
                </a:solidFill>
              </a:rPr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A57F9D-2FC1-4943-AA67-92E489A4F3BD}"/>
                  </a:ext>
                </a:extLst>
              </p:cNvPr>
              <p:cNvSpPr txBox="1"/>
              <p:nvPr/>
            </p:nvSpPr>
            <p:spPr>
              <a:xfrm>
                <a:off x="7023117" y="3706939"/>
                <a:ext cx="3293827" cy="2422088"/>
              </a:xfrm>
              <a:custGeom>
                <a:avLst/>
                <a:gdLst>
                  <a:gd name="connsiteX0" fmla="*/ 0 w 3293827"/>
                  <a:gd name="connsiteY0" fmla="*/ 0 h 2422088"/>
                  <a:gd name="connsiteX1" fmla="*/ 625827 w 3293827"/>
                  <a:gd name="connsiteY1" fmla="*/ 0 h 2422088"/>
                  <a:gd name="connsiteX2" fmla="*/ 1251654 w 3293827"/>
                  <a:gd name="connsiteY2" fmla="*/ 0 h 2422088"/>
                  <a:gd name="connsiteX3" fmla="*/ 1844543 w 3293827"/>
                  <a:gd name="connsiteY3" fmla="*/ 0 h 2422088"/>
                  <a:gd name="connsiteX4" fmla="*/ 2569185 w 3293827"/>
                  <a:gd name="connsiteY4" fmla="*/ 0 h 2422088"/>
                  <a:gd name="connsiteX5" fmla="*/ 3293827 w 3293827"/>
                  <a:gd name="connsiteY5" fmla="*/ 0 h 2422088"/>
                  <a:gd name="connsiteX6" fmla="*/ 3293827 w 3293827"/>
                  <a:gd name="connsiteY6" fmla="*/ 653964 h 2422088"/>
                  <a:gd name="connsiteX7" fmla="*/ 3293827 w 3293827"/>
                  <a:gd name="connsiteY7" fmla="*/ 1259486 h 2422088"/>
                  <a:gd name="connsiteX8" fmla="*/ 3293827 w 3293827"/>
                  <a:gd name="connsiteY8" fmla="*/ 1816566 h 2422088"/>
                  <a:gd name="connsiteX9" fmla="*/ 3293827 w 3293827"/>
                  <a:gd name="connsiteY9" fmla="*/ 2422088 h 2422088"/>
                  <a:gd name="connsiteX10" fmla="*/ 2635062 w 3293827"/>
                  <a:gd name="connsiteY10" fmla="*/ 2422088 h 2422088"/>
                  <a:gd name="connsiteX11" fmla="*/ 2075111 w 3293827"/>
                  <a:gd name="connsiteY11" fmla="*/ 2422088 h 2422088"/>
                  <a:gd name="connsiteX12" fmla="*/ 1383407 w 3293827"/>
                  <a:gd name="connsiteY12" fmla="*/ 2422088 h 2422088"/>
                  <a:gd name="connsiteX13" fmla="*/ 658765 w 3293827"/>
                  <a:gd name="connsiteY13" fmla="*/ 2422088 h 2422088"/>
                  <a:gd name="connsiteX14" fmla="*/ 0 w 3293827"/>
                  <a:gd name="connsiteY14" fmla="*/ 2422088 h 2422088"/>
                  <a:gd name="connsiteX15" fmla="*/ 0 w 3293827"/>
                  <a:gd name="connsiteY15" fmla="*/ 1840787 h 2422088"/>
                  <a:gd name="connsiteX16" fmla="*/ 0 w 3293827"/>
                  <a:gd name="connsiteY16" fmla="*/ 1259486 h 2422088"/>
                  <a:gd name="connsiteX17" fmla="*/ 0 w 3293827"/>
                  <a:gd name="connsiteY17" fmla="*/ 702406 h 2422088"/>
                  <a:gd name="connsiteX18" fmla="*/ 0 w 3293827"/>
                  <a:gd name="connsiteY18" fmla="*/ 0 h 242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93827" h="2422088" fill="none" extrusionOk="0">
                    <a:moveTo>
                      <a:pt x="0" y="0"/>
                    </a:moveTo>
                    <a:cubicBezTo>
                      <a:pt x="232931" y="607"/>
                      <a:pt x="315014" y="5656"/>
                      <a:pt x="625827" y="0"/>
                    </a:cubicBezTo>
                    <a:cubicBezTo>
                      <a:pt x="936640" y="-5656"/>
                      <a:pt x="948069" y="-15392"/>
                      <a:pt x="1251654" y="0"/>
                    </a:cubicBezTo>
                    <a:cubicBezTo>
                      <a:pt x="1555239" y="15392"/>
                      <a:pt x="1684573" y="21452"/>
                      <a:pt x="1844543" y="0"/>
                    </a:cubicBezTo>
                    <a:cubicBezTo>
                      <a:pt x="2004513" y="-21452"/>
                      <a:pt x="2348721" y="19933"/>
                      <a:pt x="2569185" y="0"/>
                    </a:cubicBezTo>
                    <a:cubicBezTo>
                      <a:pt x="2789649" y="-19933"/>
                      <a:pt x="3018404" y="-25737"/>
                      <a:pt x="3293827" y="0"/>
                    </a:cubicBezTo>
                    <a:cubicBezTo>
                      <a:pt x="3304800" y="188308"/>
                      <a:pt x="3285396" y="500312"/>
                      <a:pt x="3293827" y="653964"/>
                    </a:cubicBezTo>
                    <a:cubicBezTo>
                      <a:pt x="3302258" y="807616"/>
                      <a:pt x="3294582" y="966166"/>
                      <a:pt x="3293827" y="1259486"/>
                    </a:cubicBezTo>
                    <a:cubicBezTo>
                      <a:pt x="3293072" y="1552806"/>
                      <a:pt x="3309720" y="1692873"/>
                      <a:pt x="3293827" y="1816566"/>
                    </a:cubicBezTo>
                    <a:cubicBezTo>
                      <a:pt x="3277934" y="1940259"/>
                      <a:pt x="3306640" y="2246486"/>
                      <a:pt x="3293827" y="2422088"/>
                    </a:cubicBezTo>
                    <a:cubicBezTo>
                      <a:pt x="2965858" y="2405476"/>
                      <a:pt x="2942607" y="2428842"/>
                      <a:pt x="2635062" y="2422088"/>
                    </a:cubicBezTo>
                    <a:cubicBezTo>
                      <a:pt x="2327518" y="2415334"/>
                      <a:pt x="2238268" y="2440165"/>
                      <a:pt x="2075111" y="2422088"/>
                    </a:cubicBezTo>
                    <a:cubicBezTo>
                      <a:pt x="1911954" y="2404011"/>
                      <a:pt x="1597751" y="2453603"/>
                      <a:pt x="1383407" y="2422088"/>
                    </a:cubicBezTo>
                    <a:cubicBezTo>
                      <a:pt x="1169063" y="2390573"/>
                      <a:pt x="866889" y="2433301"/>
                      <a:pt x="658765" y="2422088"/>
                    </a:cubicBezTo>
                    <a:cubicBezTo>
                      <a:pt x="450641" y="2410875"/>
                      <a:pt x="278295" y="2441531"/>
                      <a:pt x="0" y="2422088"/>
                    </a:cubicBezTo>
                    <a:cubicBezTo>
                      <a:pt x="-6657" y="2294710"/>
                      <a:pt x="-22742" y="1999940"/>
                      <a:pt x="0" y="1840787"/>
                    </a:cubicBezTo>
                    <a:cubicBezTo>
                      <a:pt x="22742" y="1681634"/>
                      <a:pt x="-11526" y="1471490"/>
                      <a:pt x="0" y="1259486"/>
                    </a:cubicBezTo>
                    <a:cubicBezTo>
                      <a:pt x="11526" y="1047482"/>
                      <a:pt x="17541" y="941932"/>
                      <a:pt x="0" y="702406"/>
                    </a:cubicBezTo>
                    <a:cubicBezTo>
                      <a:pt x="-17541" y="462880"/>
                      <a:pt x="-33880" y="303942"/>
                      <a:pt x="0" y="0"/>
                    </a:cubicBezTo>
                    <a:close/>
                  </a:path>
                  <a:path w="3293827" h="2422088" stroke="0" extrusionOk="0">
                    <a:moveTo>
                      <a:pt x="0" y="0"/>
                    </a:moveTo>
                    <a:cubicBezTo>
                      <a:pt x="271812" y="-15347"/>
                      <a:pt x="447410" y="18021"/>
                      <a:pt x="658765" y="0"/>
                    </a:cubicBezTo>
                    <a:cubicBezTo>
                      <a:pt x="870120" y="-18021"/>
                      <a:pt x="1175325" y="-13526"/>
                      <a:pt x="1383407" y="0"/>
                    </a:cubicBezTo>
                    <a:cubicBezTo>
                      <a:pt x="1591489" y="13526"/>
                      <a:pt x="1803608" y="7941"/>
                      <a:pt x="1943358" y="0"/>
                    </a:cubicBezTo>
                    <a:cubicBezTo>
                      <a:pt x="2083108" y="-7941"/>
                      <a:pt x="2357429" y="16299"/>
                      <a:pt x="2668000" y="0"/>
                    </a:cubicBezTo>
                    <a:cubicBezTo>
                      <a:pt x="2978571" y="-16299"/>
                      <a:pt x="3037521" y="-19618"/>
                      <a:pt x="3293827" y="0"/>
                    </a:cubicBezTo>
                    <a:cubicBezTo>
                      <a:pt x="3301685" y="229435"/>
                      <a:pt x="3316905" y="403353"/>
                      <a:pt x="3293827" y="605522"/>
                    </a:cubicBezTo>
                    <a:cubicBezTo>
                      <a:pt x="3270749" y="807691"/>
                      <a:pt x="3303087" y="898159"/>
                      <a:pt x="3293827" y="1138381"/>
                    </a:cubicBezTo>
                    <a:cubicBezTo>
                      <a:pt x="3284567" y="1378603"/>
                      <a:pt x="3303858" y="1441952"/>
                      <a:pt x="3293827" y="1695462"/>
                    </a:cubicBezTo>
                    <a:cubicBezTo>
                      <a:pt x="3283796" y="1948972"/>
                      <a:pt x="3327566" y="2260460"/>
                      <a:pt x="3293827" y="2422088"/>
                    </a:cubicBezTo>
                    <a:cubicBezTo>
                      <a:pt x="2990616" y="2413446"/>
                      <a:pt x="2957479" y="2418393"/>
                      <a:pt x="2668000" y="2422088"/>
                    </a:cubicBezTo>
                    <a:cubicBezTo>
                      <a:pt x="2378521" y="2425783"/>
                      <a:pt x="2277338" y="2438893"/>
                      <a:pt x="1976296" y="2422088"/>
                    </a:cubicBezTo>
                    <a:cubicBezTo>
                      <a:pt x="1675254" y="2405283"/>
                      <a:pt x="1581945" y="2426027"/>
                      <a:pt x="1284593" y="2422088"/>
                    </a:cubicBezTo>
                    <a:cubicBezTo>
                      <a:pt x="987241" y="2418149"/>
                      <a:pt x="888468" y="2408624"/>
                      <a:pt x="625827" y="2422088"/>
                    </a:cubicBezTo>
                    <a:cubicBezTo>
                      <a:pt x="363186" y="2435552"/>
                      <a:pt x="260518" y="2392050"/>
                      <a:pt x="0" y="2422088"/>
                    </a:cubicBezTo>
                    <a:cubicBezTo>
                      <a:pt x="-18018" y="2276036"/>
                      <a:pt x="-3602" y="2033650"/>
                      <a:pt x="0" y="1816566"/>
                    </a:cubicBezTo>
                    <a:cubicBezTo>
                      <a:pt x="3602" y="1599482"/>
                      <a:pt x="-2760" y="1381019"/>
                      <a:pt x="0" y="1259486"/>
                    </a:cubicBezTo>
                    <a:cubicBezTo>
                      <a:pt x="2760" y="1137953"/>
                      <a:pt x="20550" y="970998"/>
                      <a:pt x="0" y="726626"/>
                    </a:cubicBezTo>
                    <a:cubicBezTo>
                      <a:pt x="-20550" y="482254"/>
                      <a:pt x="13543" y="222105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𝑡𝑎𝑛h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A57F9D-2FC1-4943-AA67-92E489A4F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117" y="3706939"/>
                <a:ext cx="3293827" cy="2422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1693030205">
                      <a:custGeom>
                        <a:avLst/>
                        <a:gdLst>
                          <a:gd name="connsiteX0" fmla="*/ 0 w 3293827"/>
                          <a:gd name="connsiteY0" fmla="*/ 0 h 2422088"/>
                          <a:gd name="connsiteX1" fmla="*/ 625827 w 3293827"/>
                          <a:gd name="connsiteY1" fmla="*/ 0 h 2422088"/>
                          <a:gd name="connsiteX2" fmla="*/ 1251654 w 3293827"/>
                          <a:gd name="connsiteY2" fmla="*/ 0 h 2422088"/>
                          <a:gd name="connsiteX3" fmla="*/ 1844543 w 3293827"/>
                          <a:gd name="connsiteY3" fmla="*/ 0 h 2422088"/>
                          <a:gd name="connsiteX4" fmla="*/ 2569185 w 3293827"/>
                          <a:gd name="connsiteY4" fmla="*/ 0 h 2422088"/>
                          <a:gd name="connsiteX5" fmla="*/ 3293827 w 3293827"/>
                          <a:gd name="connsiteY5" fmla="*/ 0 h 2422088"/>
                          <a:gd name="connsiteX6" fmla="*/ 3293827 w 3293827"/>
                          <a:gd name="connsiteY6" fmla="*/ 653964 h 2422088"/>
                          <a:gd name="connsiteX7" fmla="*/ 3293827 w 3293827"/>
                          <a:gd name="connsiteY7" fmla="*/ 1259486 h 2422088"/>
                          <a:gd name="connsiteX8" fmla="*/ 3293827 w 3293827"/>
                          <a:gd name="connsiteY8" fmla="*/ 1816566 h 2422088"/>
                          <a:gd name="connsiteX9" fmla="*/ 3293827 w 3293827"/>
                          <a:gd name="connsiteY9" fmla="*/ 2422088 h 2422088"/>
                          <a:gd name="connsiteX10" fmla="*/ 2635062 w 3293827"/>
                          <a:gd name="connsiteY10" fmla="*/ 2422088 h 2422088"/>
                          <a:gd name="connsiteX11" fmla="*/ 2075111 w 3293827"/>
                          <a:gd name="connsiteY11" fmla="*/ 2422088 h 2422088"/>
                          <a:gd name="connsiteX12" fmla="*/ 1383407 w 3293827"/>
                          <a:gd name="connsiteY12" fmla="*/ 2422088 h 2422088"/>
                          <a:gd name="connsiteX13" fmla="*/ 658765 w 3293827"/>
                          <a:gd name="connsiteY13" fmla="*/ 2422088 h 2422088"/>
                          <a:gd name="connsiteX14" fmla="*/ 0 w 3293827"/>
                          <a:gd name="connsiteY14" fmla="*/ 2422088 h 2422088"/>
                          <a:gd name="connsiteX15" fmla="*/ 0 w 3293827"/>
                          <a:gd name="connsiteY15" fmla="*/ 1840787 h 2422088"/>
                          <a:gd name="connsiteX16" fmla="*/ 0 w 3293827"/>
                          <a:gd name="connsiteY16" fmla="*/ 1259486 h 2422088"/>
                          <a:gd name="connsiteX17" fmla="*/ 0 w 3293827"/>
                          <a:gd name="connsiteY17" fmla="*/ 702406 h 2422088"/>
                          <a:gd name="connsiteX18" fmla="*/ 0 w 3293827"/>
                          <a:gd name="connsiteY18" fmla="*/ 0 h 2422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293827" h="2422088" fill="none" extrusionOk="0">
                            <a:moveTo>
                              <a:pt x="0" y="0"/>
                            </a:moveTo>
                            <a:cubicBezTo>
                              <a:pt x="232931" y="607"/>
                              <a:pt x="315014" y="5656"/>
                              <a:pt x="625827" y="0"/>
                            </a:cubicBezTo>
                            <a:cubicBezTo>
                              <a:pt x="936640" y="-5656"/>
                              <a:pt x="948069" y="-15392"/>
                              <a:pt x="1251654" y="0"/>
                            </a:cubicBezTo>
                            <a:cubicBezTo>
                              <a:pt x="1555239" y="15392"/>
                              <a:pt x="1684573" y="21452"/>
                              <a:pt x="1844543" y="0"/>
                            </a:cubicBezTo>
                            <a:cubicBezTo>
                              <a:pt x="2004513" y="-21452"/>
                              <a:pt x="2348721" y="19933"/>
                              <a:pt x="2569185" y="0"/>
                            </a:cubicBezTo>
                            <a:cubicBezTo>
                              <a:pt x="2789649" y="-19933"/>
                              <a:pt x="3018404" y="-25737"/>
                              <a:pt x="3293827" y="0"/>
                            </a:cubicBezTo>
                            <a:cubicBezTo>
                              <a:pt x="3304800" y="188308"/>
                              <a:pt x="3285396" y="500312"/>
                              <a:pt x="3293827" y="653964"/>
                            </a:cubicBezTo>
                            <a:cubicBezTo>
                              <a:pt x="3302258" y="807616"/>
                              <a:pt x="3294582" y="966166"/>
                              <a:pt x="3293827" y="1259486"/>
                            </a:cubicBezTo>
                            <a:cubicBezTo>
                              <a:pt x="3293072" y="1552806"/>
                              <a:pt x="3309720" y="1692873"/>
                              <a:pt x="3293827" y="1816566"/>
                            </a:cubicBezTo>
                            <a:cubicBezTo>
                              <a:pt x="3277934" y="1940259"/>
                              <a:pt x="3306640" y="2246486"/>
                              <a:pt x="3293827" y="2422088"/>
                            </a:cubicBezTo>
                            <a:cubicBezTo>
                              <a:pt x="2965858" y="2405476"/>
                              <a:pt x="2942607" y="2428842"/>
                              <a:pt x="2635062" y="2422088"/>
                            </a:cubicBezTo>
                            <a:cubicBezTo>
                              <a:pt x="2327518" y="2415334"/>
                              <a:pt x="2238268" y="2440165"/>
                              <a:pt x="2075111" y="2422088"/>
                            </a:cubicBezTo>
                            <a:cubicBezTo>
                              <a:pt x="1911954" y="2404011"/>
                              <a:pt x="1597751" y="2453603"/>
                              <a:pt x="1383407" y="2422088"/>
                            </a:cubicBezTo>
                            <a:cubicBezTo>
                              <a:pt x="1169063" y="2390573"/>
                              <a:pt x="866889" y="2433301"/>
                              <a:pt x="658765" y="2422088"/>
                            </a:cubicBezTo>
                            <a:cubicBezTo>
                              <a:pt x="450641" y="2410875"/>
                              <a:pt x="278295" y="2441531"/>
                              <a:pt x="0" y="2422088"/>
                            </a:cubicBezTo>
                            <a:cubicBezTo>
                              <a:pt x="-6657" y="2294710"/>
                              <a:pt x="-22742" y="1999940"/>
                              <a:pt x="0" y="1840787"/>
                            </a:cubicBezTo>
                            <a:cubicBezTo>
                              <a:pt x="22742" y="1681634"/>
                              <a:pt x="-11526" y="1471490"/>
                              <a:pt x="0" y="1259486"/>
                            </a:cubicBezTo>
                            <a:cubicBezTo>
                              <a:pt x="11526" y="1047482"/>
                              <a:pt x="17541" y="941932"/>
                              <a:pt x="0" y="702406"/>
                            </a:cubicBezTo>
                            <a:cubicBezTo>
                              <a:pt x="-17541" y="462880"/>
                              <a:pt x="-33880" y="303942"/>
                              <a:pt x="0" y="0"/>
                            </a:cubicBezTo>
                            <a:close/>
                          </a:path>
                          <a:path w="3293827" h="2422088" stroke="0" extrusionOk="0">
                            <a:moveTo>
                              <a:pt x="0" y="0"/>
                            </a:moveTo>
                            <a:cubicBezTo>
                              <a:pt x="271812" y="-15347"/>
                              <a:pt x="447410" y="18021"/>
                              <a:pt x="658765" y="0"/>
                            </a:cubicBezTo>
                            <a:cubicBezTo>
                              <a:pt x="870120" y="-18021"/>
                              <a:pt x="1175325" y="-13526"/>
                              <a:pt x="1383407" y="0"/>
                            </a:cubicBezTo>
                            <a:cubicBezTo>
                              <a:pt x="1591489" y="13526"/>
                              <a:pt x="1803608" y="7941"/>
                              <a:pt x="1943358" y="0"/>
                            </a:cubicBezTo>
                            <a:cubicBezTo>
                              <a:pt x="2083108" y="-7941"/>
                              <a:pt x="2357429" y="16299"/>
                              <a:pt x="2668000" y="0"/>
                            </a:cubicBezTo>
                            <a:cubicBezTo>
                              <a:pt x="2978571" y="-16299"/>
                              <a:pt x="3037521" y="-19618"/>
                              <a:pt x="3293827" y="0"/>
                            </a:cubicBezTo>
                            <a:cubicBezTo>
                              <a:pt x="3301685" y="229435"/>
                              <a:pt x="3316905" y="403353"/>
                              <a:pt x="3293827" y="605522"/>
                            </a:cubicBezTo>
                            <a:cubicBezTo>
                              <a:pt x="3270749" y="807691"/>
                              <a:pt x="3303087" y="898159"/>
                              <a:pt x="3293827" y="1138381"/>
                            </a:cubicBezTo>
                            <a:cubicBezTo>
                              <a:pt x="3284567" y="1378603"/>
                              <a:pt x="3303858" y="1441952"/>
                              <a:pt x="3293827" y="1695462"/>
                            </a:cubicBezTo>
                            <a:cubicBezTo>
                              <a:pt x="3283796" y="1948972"/>
                              <a:pt x="3327566" y="2260460"/>
                              <a:pt x="3293827" y="2422088"/>
                            </a:cubicBezTo>
                            <a:cubicBezTo>
                              <a:pt x="2990616" y="2413446"/>
                              <a:pt x="2957479" y="2418393"/>
                              <a:pt x="2668000" y="2422088"/>
                            </a:cubicBezTo>
                            <a:cubicBezTo>
                              <a:pt x="2378521" y="2425783"/>
                              <a:pt x="2277338" y="2438893"/>
                              <a:pt x="1976296" y="2422088"/>
                            </a:cubicBezTo>
                            <a:cubicBezTo>
                              <a:pt x="1675254" y="2405283"/>
                              <a:pt x="1581945" y="2426027"/>
                              <a:pt x="1284593" y="2422088"/>
                            </a:cubicBezTo>
                            <a:cubicBezTo>
                              <a:pt x="987241" y="2418149"/>
                              <a:pt x="888468" y="2408624"/>
                              <a:pt x="625827" y="2422088"/>
                            </a:cubicBezTo>
                            <a:cubicBezTo>
                              <a:pt x="363186" y="2435552"/>
                              <a:pt x="260518" y="2392050"/>
                              <a:pt x="0" y="2422088"/>
                            </a:cubicBezTo>
                            <a:cubicBezTo>
                              <a:pt x="-18018" y="2276036"/>
                              <a:pt x="-3602" y="2033650"/>
                              <a:pt x="0" y="1816566"/>
                            </a:cubicBezTo>
                            <a:cubicBezTo>
                              <a:pt x="3602" y="1599482"/>
                              <a:pt x="-2760" y="1381019"/>
                              <a:pt x="0" y="1259486"/>
                            </a:cubicBezTo>
                            <a:cubicBezTo>
                              <a:pt x="2760" y="1137953"/>
                              <a:pt x="20550" y="970998"/>
                              <a:pt x="0" y="726626"/>
                            </a:cubicBezTo>
                            <a:cubicBezTo>
                              <a:pt x="-20550" y="482254"/>
                              <a:pt x="13543" y="2221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E103606-665E-4A32-9A8F-40B0AA14FFAE}"/>
              </a:ext>
            </a:extLst>
          </p:cNvPr>
          <p:cNvSpPr/>
          <p:nvPr/>
        </p:nvSpPr>
        <p:spPr>
          <a:xfrm>
            <a:off x="7655173" y="5667740"/>
            <a:ext cx="2189867" cy="396239"/>
          </a:xfrm>
          <a:prstGeom prst="rect">
            <a:avLst/>
          </a:prstGeom>
          <a:solidFill>
            <a:schemeClr val="accent1">
              <a:lumMod val="40000"/>
              <a:lumOff val="60000"/>
              <a:alpha val="18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CBB63B-DCBF-4861-82D9-0D0730483AD5}"/>
              </a:ext>
            </a:extLst>
          </p:cNvPr>
          <p:cNvSpPr/>
          <p:nvPr/>
        </p:nvSpPr>
        <p:spPr>
          <a:xfrm>
            <a:off x="2758702" y="5060857"/>
            <a:ext cx="137160" cy="1371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1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61D0891-3EDC-4CA1-87DF-A3D967C11A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587" y="1766888"/>
            <a:ext cx="4048126" cy="262284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D8233F-BD84-498E-9E3C-5DCBF2E557DB}"/>
              </a:ext>
            </a:extLst>
          </p:cNvPr>
          <p:cNvCxnSpPr>
            <a:cxnSpLocks/>
          </p:cNvCxnSpPr>
          <p:nvPr/>
        </p:nvCxnSpPr>
        <p:spPr>
          <a:xfrm flipH="1">
            <a:off x="6052345" y="2476500"/>
            <a:ext cx="19343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A2AC52-747D-42CF-B310-95130070927D}"/>
              </a:ext>
            </a:extLst>
          </p:cNvPr>
          <p:cNvCxnSpPr>
            <a:cxnSpLocks/>
          </p:cNvCxnSpPr>
          <p:nvPr/>
        </p:nvCxnSpPr>
        <p:spPr>
          <a:xfrm flipH="1">
            <a:off x="5048251" y="2476500"/>
            <a:ext cx="6953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3D7EC9-1A47-45E6-9AD2-1A0DD5570C2F}"/>
              </a:ext>
            </a:extLst>
          </p:cNvPr>
          <p:cNvCxnSpPr>
            <a:cxnSpLocks/>
          </p:cNvCxnSpPr>
          <p:nvPr/>
        </p:nvCxnSpPr>
        <p:spPr>
          <a:xfrm flipH="1">
            <a:off x="4371976" y="2476500"/>
            <a:ext cx="3424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39">
                <a:extLst>
                  <a:ext uri="{FF2B5EF4-FFF2-40B4-BE49-F238E27FC236}">
                    <a16:creationId xmlns:a16="http://schemas.microsoft.com/office/drawing/2014/main" id="{A670B840-2682-4150-A9C0-2D049839F8A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889760" y="4552953"/>
                <a:ext cx="8326438" cy="1704967"/>
              </a:xfrm>
            </p:spPr>
            <p:txBody>
              <a:bodyPr/>
              <a:lstStyle/>
              <a:p>
                <a:r>
                  <a:rPr lang="en-US" sz="1800" dirty="0"/>
                  <a:t>Backprop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800" dirty="0"/>
                  <a:t> only elementwise multiplication by </a:t>
                </a:r>
                <a14:m>
                  <m:oMath xmlns:m="http://schemas.openxmlformats.org/officeDocument/2006/math">
                    <m:r>
                      <a:rPr lang="en-US" sz="1800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,  </a:t>
                </a:r>
              </a:p>
              <a:p>
                <a:pPr lvl="1"/>
                <a:r>
                  <a:rPr lang="en-US" sz="1700" dirty="0"/>
                  <a:t>no matrix multiply by </a:t>
                </a:r>
                <a14:m>
                  <m:oMath xmlns:m="http://schemas.openxmlformats.org/officeDocument/2006/math">
                    <m:r>
                      <a:rPr lang="en-US" sz="1700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700" dirty="0"/>
                  <a:t>, just elementwise multiplication</a:t>
                </a:r>
              </a:p>
              <a:p>
                <a:pPr lvl="1"/>
                <a:r>
                  <a:rPr lang="en-US" sz="1700" dirty="0"/>
                  <a:t>Different 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700" dirty="0"/>
                  <a:t> matrix each timestep, no Exploding/Vanishing Gradient</a:t>
                </a:r>
              </a:p>
              <a:p>
                <a:pPr lvl="1"/>
                <a:r>
                  <a:rPr lang="en-US" sz="1700" dirty="0"/>
                  <a:t>F matrix is between 0 and 1</a:t>
                </a:r>
              </a:p>
            </p:txBody>
          </p:sp>
        </mc:Choice>
        <mc:Fallback xmlns="">
          <p:sp>
            <p:nvSpPr>
              <p:cNvPr id="40" name="Content Placeholder 39">
                <a:extLst>
                  <a:ext uri="{FF2B5EF4-FFF2-40B4-BE49-F238E27FC236}">
                    <a16:creationId xmlns:a16="http://schemas.microsoft.com/office/drawing/2014/main" id="{A670B840-2682-4150-A9C0-2D049839F8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889760" y="4552953"/>
                <a:ext cx="8326438" cy="1704967"/>
              </a:xfrm>
              <a:blipFill>
                <a:blip r:embed="rId3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 Backward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925" y="2029752"/>
            <a:ext cx="8595360" cy="31235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Backward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524001" y="3980286"/>
            <a:ext cx="59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43401" y="5410685"/>
            <a:ext cx="37874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ArialMT"/>
              </a:rPr>
              <a:t>Uninterrupted gradient flow!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ArialMT"/>
              </a:rPr>
              <a:t>Ignoring forget gates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86CB56-F8F9-4CB6-A18D-71DFFFF70B63}"/>
              </a:ext>
            </a:extLst>
          </p:cNvPr>
          <p:cNvCxnSpPr/>
          <p:nvPr/>
        </p:nvCxnSpPr>
        <p:spPr>
          <a:xfrm flipH="1">
            <a:off x="8972551" y="3086100"/>
            <a:ext cx="12853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99EC4F-851B-4F64-ACB2-A0BAA1FA210D}"/>
              </a:ext>
            </a:extLst>
          </p:cNvPr>
          <p:cNvCxnSpPr>
            <a:cxnSpLocks/>
          </p:cNvCxnSpPr>
          <p:nvPr/>
        </p:nvCxnSpPr>
        <p:spPr>
          <a:xfrm flipH="1">
            <a:off x="8029575" y="3086100"/>
            <a:ext cx="7007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D42F44-6D28-4F83-B126-818B582A47E1}"/>
              </a:ext>
            </a:extLst>
          </p:cNvPr>
          <p:cNvCxnSpPr/>
          <p:nvPr/>
        </p:nvCxnSpPr>
        <p:spPr>
          <a:xfrm flipH="1">
            <a:off x="6117019" y="3086100"/>
            <a:ext cx="12853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EA061C-E109-42EB-862A-F01A0E70533C}"/>
              </a:ext>
            </a:extLst>
          </p:cNvPr>
          <p:cNvCxnSpPr>
            <a:cxnSpLocks/>
          </p:cNvCxnSpPr>
          <p:nvPr/>
        </p:nvCxnSpPr>
        <p:spPr>
          <a:xfrm flipH="1">
            <a:off x="3261488" y="3086100"/>
            <a:ext cx="14248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B41F6A-4D14-42BD-A9A7-8566AE4F1B7D}"/>
              </a:ext>
            </a:extLst>
          </p:cNvPr>
          <p:cNvCxnSpPr>
            <a:cxnSpLocks/>
          </p:cNvCxnSpPr>
          <p:nvPr/>
        </p:nvCxnSpPr>
        <p:spPr>
          <a:xfrm flipH="1">
            <a:off x="5286376" y="3086100"/>
            <a:ext cx="5884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EC237A-B5D3-4F4E-8DC9-1E226A378C70}"/>
              </a:ext>
            </a:extLst>
          </p:cNvPr>
          <p:cNvCxnSpPr>
            <a:cxnSpLocks/>
          </p:cNvCxnSpPr>
          <p:nvPr/>
        </p:nvCxnSpPr>
        <p:spPr>
          <a:xfrm flipH="1">
            <a:off x="1933575" y="3086100"/>
            <a:ext cx="10856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E516D2-E32E-41D4-AFFF-8C06C829F6DC}"/>
              </a:ext>
            </a:extLst>
          </p:cNvPr>
          <p:cNvCxnSpPr>
            <a:cxnSpLocks/>
          </p:cNvCxnSpPr>
          <p:nvPr/>
        </p:nvCxnSpPr>
        <p:spPr>
          <a:xfrm flipH="1">
            <a:off x="1889126" y="2647950"/>
            <a:ext cx="83264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5022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"</a:t>
            </a:r>
            <a:r>
              <a:rPr lang="en-US" dirty="0" err="1"/>
              <a:t>PlainNets</a:t>
            </a:r>
            <a:r>
              <a:rPr lang="en-US" dirty="0"/>
              <a:t>" vs. </a:t>
            </a:r>
            <a:r>
              <a:rPr lang="en-US" dirty="0" err="1"/>
              <a:t>ResNets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911" y="1977656"/>
            <a:ext cx="2781049" cy="4292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8959" y="2205718"/>
            <a:ext cx="5478983" cy="18024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78958" y="4144157"/>
            <a:ext cx="5568292" cy="1054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>
                <a:solidFill>
                  <a:srgbClr val="002060"/>
                </a:solidFill>
              </a:rPr>
              <a:t>ResNet</a:t>
            </a:r>
            <a:r>
              <a:rPr lang="en-US" dirty="0"/>
              <a:t> is to </a:t>
            </a:r>
            <a:r>
              <a:rPr lang="en-US" b="1" dirty="0" err="1"/>
              <a:t>PlainNet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what </a:t>
            </a:r>
            <a:r>
              <a:rPr lang="en-US" b="1" dirty="0">
                <a:solidFill>
                  <a:srgbClr val="002060"/>
                </a:solidFill>
              </a:rPr>
              <a:t>LSTM</a:t>
            </a:r>
            <a:r>
              <a:rPr lang="en-US" dirty="0"/>
              <a:t> is to </a:t>
            </a:r>
            <a:r>
              <a:rPr lang="en-US" b="1" dirty="0"/>
              <a:t>RNN</a:t>
            </a:r>
            <a:r>
              <a:rPr lang="en-US" dirty="0"/>
              <a:t>, </a:t>
            </a:r>
          </a:p>
          <a:p>
            <a:pPr>
              <a:lnSpc>
                <a:spcPct val="120000"/>
              </a:lnSpc>
            </a:pPr>
            <a:r>
              <a:rPr lang="en-US" dirty="0"/>
              <a:t>(kind of.)</a:t>
            </a:r>
          </a:p>
        </p:txBody>
      </p:sp>
    </p:spTree>
    <p:extLst>
      <p:ext uri="{BB962C8B-B14F-4D97-AF65-F5344CB8AC3E}">
        <p14:creationId xmlns:p14="http://schemas.microsoft.com/office/powerpoint/2010/main" val="1353756689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Sunspring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1889760" y="5312936"/>
            <a:ext cx="8326438" cy="83345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Written by an AI named Benjamin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Using LSTM network</a:t>
            </a:r>
          </a:p>
        </p:txBody>
      </p:sp>
      <p:sp>
        <p:nvSpPr>
          <p:cNvPr id="2" name="Rectangle 1"/>
          <p:cNvSpPr/>
          <p:nvPr/>
        </p:nvSpPr>
        <p:spPr>
          <a:xfrm>
            <a:off x="7615171" y="5882268"/>
            <a:ext cx="2600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http://benjamin.wtf/</a:t>
            </a:r>
          </a:p>
        </p:txBody>
      </p:sp>
      <p:pic>
        <p:nvPicPr>
          <p:cNvPr id="1026" name="Picture 2" descr="Image result for sunspri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7972" y="2063675"/>
            <a:ext cx="5623542" cy="316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178018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4802</TotalTime>
  <Words>3746</Words>
  <Application>Microsoft Office PowerPoint</Application>
  <PresentationFormat>Widescreen</PresentationFormat>
  <Paragraphs>1405</Paragraphs>
  <Slides>96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</vt:lpstr>
      <vt:lpstr>Arial-BoldMT</vt:lpstr>
      <vt:lpstr>ArialMT</vt:lpstr>
      <vt:lpstr>Brush Script Std</vt:lpstr>
      <vt:lpstr>Calibri</vt:lpstr>
      <vt:lpstr>Cambria Math</vt:lpstr>
      <vt:lpstr>Lucida Console</vt:lpstr>
      <vt:lpstr>Lucida Grande</vt:lpstr>
      <vt:lpstr>Product Sans</vt:lpstr>
      <vt:lpstr>Verdana</vt:lpstr>
      <vt:lpstr>Wingdings</vt:lpstr>
      <vt:lpstr>template_informatika_slide</vt:lpstr>
      <vt:lpstr>Computer Vision</vt:lpstr>
      <vt:lpstr>Agenda</vt:lpstr>
      <vt:lpstr>Recurrent Neural Networks</vt:lpstr>
      <vt:lpstr>Sequence Data</vt:lpstr>
      <vt:lpstr>Sequence in Neural Network</vt:lpstr>
      <vt:lpstr>Recurrent Neural Networks</vt:lpstr>
      <vt:lpstr>Recurrent Neural Networks</vt:lpstr>
      <vt:lpstr>Recurrent Neural Networks</vt:lpstr>
      <vt:lpstr>Recurrent Neural Network  for Non-Sequential Data</vt:lpstr>
      <vt:lpstr>Sequential Processing  of Non-Sequential Data</vt:lpstr>
      <vt:lpstr>Sequential Processing of Non-Sequential Data</vt:lpstr>
      <vt:lpstr>Sequential Processing of Non-Sequential Data</vt:lpstr>
      <vt:lpstr>Sequential Processing of Non-Sequential Data</vt:lpstr>
      <vt:lpstr>Vanilla Recurrent Neural Network</vt:lpstr>
      <vt:lpstr>Recurrent Neural Network</vt:lpstr>
      <vt:lpstr>Recurrent Neural Network</vt:lpstr>
      <vt:lpstr>Recurrent Neural Network</vt:lpstr>
      <vt:lpstr>Vanilla Recurrent Neural Network</vt:lpstr>
      <vt:lpstr>Vanilla Recurrent Neural Network</vt:lpstr>
      <vt:lpstr>Recurrent Neural Networks Many to One Forward - Backward</vt:lpstr>
      <vt:lpstr>RNN Computational Graph</vt:lpstr>
      <vt:lpstr>RNN : Many to One</vt:lpstr>
      <vt:lpstr>RNN : Many to One</vt:lpstr>
      <vt:lpstr>Recurrent Neural Networks Many to Many Forward - Backward</vt:lpstr>
      <vt:lpstr>RNN : Many to Many</vt:lpstr>
      <vt:lpstr>RNN : Many to Many</vt:lpstr>
      <vt:lpstr>RNN : Many to Many</vt:lpstr>
      <vt:lpstr>RNN : Many to Many</vt:lpstr>
      <vt:lpstr>RNN : Many to Many</vt:lpstr>
      <vt:lpstr>Recurrent Neural Networks One to Many Forward - Backward</vt:lpstr>
      <vt:lpstr>RNN : One to Many</vt:lpstr>
      <vt:lpstr>Sequence to Sequence Many-to-One + One-to-Many</vt:lpstr>
      <vt:lpstr>Seq-to-Seq = Encoder-Decoder </vt:lpstr>
      <vt:lpstr>Sequence to Sequence</vt:lpstr>
      <vt:lpstr>Character-level Language Model</vt:lpstr>
      <vt:lpstr>Language Modelling Problem</vt:lpstr>
      <vt:lpstr>Language Modelling Setup</vt:lpstr>
      <vt:lpstr>Training Data Setup</vt:lpstr>
      <vt:lpstr>Character-level Language Model</vt:lpstr>
      <vt:lpstr>Character-level Language Model Training</vt:lpstr>
      <vt:lpstr>Language Model Training</vt:lpstr>
      <vt:lpstr>Language Model Training</vt:lpstr>
      <vt:lpstr>Language Model Training</vt:lpstr>
      <vt:lpstr>Character-level Language Model Testing</vt:lpstr>
      <vt:lpstr>Test Time</vt:lpstr>
      <vt:lpstr>Test Time</vt:lpstr>
      <vt:lpstr>Test Time</vt:lpstr>
      <vt:lpstr>Test Time</vt:lpstr>
      <vt:lpstr>Test Time</vt:lpstr>
      <vt:lpstr>Character-level Language Modeling Result Examples</vt:lpstr>
      <vt:lpstr>PowerPoint Presentation</vt:lpstr>
      <vt:lpstr>PowerPoint Presentation</vt:lpstr>
      <vt:lpstr>PowerPoint Presentation</vt:lpstr>
      <vt:lpstr>PowerPoint Presentation</vt:lpstr>
      <vt:lpstr>Generating Latex</vt:lpstr>
      <vt:lpstr>PowerPoint Presentation</vt:lpstr>
      <vt:lpstr>PowerPoint Presentation</vt:lpstr>
      <vt:lpstr>PowerPoint Presentation</vt:lpstr>
      <vt:lpstr>Generating C Code</vt:lpstr>
      <vt:lpstr>PowerPoint Presentation</vt:lpstr>
      <vt:lpstr>Break, Question?</vt:lpstr>
      <vt:lpstr>RNN Problems</vt:lpstr>
      <vt:lpstr>Backpropagation through time</vt:lpstr>
      <vt:lpstr>Backpropagation through time</vt:lpstr>
      <vt:lpstr>Truncated Backpropagation through time</vt:lpstr>
      <vt:lpstr>Truncated Backpropagation through time</vt:lpstr>
      <vt:lpstr>Truncated Backpropagation through time</vt:lpstr>
      <vt:lpstr>Word Embedding</vt:lpstr>
      <vt:lpstr>Word Embedding</vt:lpstr>
      <vt:lpstr>Word Embedding</vt:lpstr>
      <vt:lpstr>Training with Embedding</vt:lpstr>
      <vt:lpstr>"Deep" Recurrent Neural Network</vt:lpstr>
      <vt:lpstr>"Deep" Vanilla RNN</vt:lpstr>
      <vt:lpstr>Problems with "Deep" Vanilla RNN</vt:lpstr>
      <vt:lpstr>Problems with "Deep" Vanilla RNN</vt:lpstr>
      <vt:lpstr>RNN : Use the same weight matrix</vt:lpstr>
      <vt:lpstr>Problems with "Deep" Vanilla RNN</vt:lpstr>
      <vt:lpstr>Long Short-Term Memory</vt:lpstr>
      <vt:lpstr> Vanilla RNN LSTM</vt:lpstr>
      <vt:lpstr>PowerPoint Presentation</vt:lpstr>
      <vt:lpstr>Long Short-Term Memory</vt:lpstr>
      <vt:lpstr>Long Short-Term Memory</vt:lpstr>
      <vt:lpstr>Long Short-Term Memory</vt:lpstr>
      <vt:lpstr>Long Short-Term Memory Forward-Backward</vt:lpstr>
      <vt:lpstr>LSTM Forward</vt:lpstr>
      <vt:lpstr>LSTM Forward</vt:lpstr>
      <vt:lpstr>LSTM Forward</vt:lpstr>
      <vt:lpstr>LSTM Forward</vt:lpstr>
      <vt:lpstr>LSTM Forward</vt:lpstr>
      <vt:lpstr>LSTM Forward</vt:lpstr>
      <vt:lpstr>LSTM Forward</vt:lpstr>
      <vt:lpstr>LSTM Backward</vt:lpstr>
      <vt:lpstr>LSTM Backward</vt:lpstr>
      <vt:lpstr>Recall: "PlainNets" vs. ResNets</vt:lpstr>
      <vt:lpstr>Sunspring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 Arifianto</cp:lastModifiedBy>
  <cp:revision>521</cp:revision>
  <dcterms:created xsi:type="dcterms:W3CDTF">2012-11-14T18:53:32Z</dcterms:created>
  <dcterms:modified xsi:type="dcterms:W3CDTF">2020-12-12T01:05:28Z</dcterms:modified>
</cp:coreProperties>
</file>